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3" r:id="rId1"/>
  </p:sldMasterIdLst>
  <p:notesMasterIdLst>
    <p:notesMasterId r:id="rId49"/>
  </p:notesMasterIdLst>
  <p:sldIdLst>
    <p:sldId id="790" r:id="rId2"/>
    <p:sldId id="791" r:id="rId3"/>
    <p:sldId id="826" r:id="rId4"/>
    <p:sldId id="792" r:id="rId5"/>
    <p:sldId id="823" r:id="rId6"/>
    <p:sldId id="824" r:id="rId7"/>
    <p:sldId id="825" r:id="rId8"/>
    <p:sldId id="836" r:id="rId9"/>
    <p:sldId id="822" r:id="rId10"/>
    <p:sldId id="793" r:id="rId11"/>
    <p:sldId id="794" r:id="rId12"/>
    <p:sldId id="795" r:id="rId13"/>
    <p:sldId id="796" r:id="rId14"/>
    <p:sldId id="797" r:id="rId15"/>
    <p:sldId id="801" r:id="rId16"/>
    <p:sldId id="800" r:id="rId17"/>
    <p:sldId id="798" r:id="rId18"/>
    <p:sldId id="799" r:id="rId19"/>
    <p:sldId id="803" r:id="rId20"/>
    <p:sldId id="802" r:id="rId21"/>
    <p:sldId id="804" r:id="rId22"/>
    <p:sldId id="805" r:id="rId23"/>
    <p:sldId id="806" r:id="rId24"/>
    <p:sldId id="828" r:id="rId25"/>
    <p:sldId id="809" r:id="rId26"/>
    <p:sldId id="808" r:id="rId27"/>
    <p:sldId id="810" r:id="rId28"/>
    <p:sldId id="811" r:id="rId29"/>
    <p:sldId id="812" r:id="rId30"/>
    <p:sldId id="813" r:id="rId31"/>
    <p:sldId id="814" r:id="rId32"/>
    <p:sldId id="815" r:id="rId33"/>
    <p:sldId id="816" r:id="rId34"/>
    <p:sldId id="837" r:id="rId35"/>
    <p:sldId id="817" r:id="rId36"/>
    <p:sldId id="818" r:id="rId37"/>
    <p:sldId id="819" r:id="rId38"/>
    <p:sldId id="820" r:id="rId39"/>
    <p:sldId id="821" r:id="rId40"/>
    <p:sldId id="829" r:id="rId41"/>
    <p:sldId id="830" r:id="rId42"/>
    <p:sldId id="831" r:id="rId43"/>
    <p:sldId id="832" r:id="rId44"/>
    <p:sldId id="833" r:id="rId45"/>
    <p:sldId id="834" r:id="rId46"/>
    <p:sldId id="835" r:id="rId47"/>
    <p:sldId id="788" r:id="rId48"/>
  </p:sldIdLst>
  <p:sldSz cx="9902825" cy="6858000"/>
  <p:notesSz cx="6858000" cy="9144000"/>
  <p:embeddedFontLst>
    <p:embeddedFont>
      <p:font typeface="SamsungOne 400" panose="020B0503030303020204" charset="0"/>
      <p:regular r:id="rId50"/>
    </p:embeddedFont>
    <p:embeddedFont>
      <p:font typeface="SamsungOneKorean 400" panose="020B0604020202020204" charset="0"/>
      <p:regular r:id="rId51"/>
    </p:embeddedFont>
    <p:embeddedFont>
      <p:font typeface="SamsungOne-400"/>
      <p:regular r:id="rId52"/>
    </p:embeddedFont>
    <p:embeddedFont>
      <p:font typeface="Malgun Gothic" panose="020B0503020000020004" pitchFamily="34" charset="-127"/>
      <p:regular r:id="rId53"/>
      <p:bold r:id="rId54"/>
    </p:embeddedFont>
    <p:embeddedFont>
      <p:font typeface="Abadi Extra Light" panose="020B0604020202020204" charset="0"/>
      <p:regular r:id="rId55"/>
    </p:embeddedFont>
    <p:embeddedFont>
      <p:font typeface="SamsungOne 700" panose="020B0803030303020204" charset="0"/>
      <p:bold r:id="rId56"/>
    </p:embeddedFont>
    <p:embeddedFont>
      <p:font typeface="Arial Unicode MS" panose="020B0604020202020204" charset="0"/>
      <p:regular r:id="rId57"/>
    </p:embeddedFont>
    <p:embeddedFont>
      <p:font typeface="SamsungOne 400C" panose="020B0506030303020204" charset="0"/>
      <p:regular r:id="rId58"/>
    </p:embeddedFont>
    <p:embeddedFont>
      <p:font typeface="Malgun Gothic" panose="020B0503020000020004" pitchFamily="34" charset="-127"/>
      <p:regular r:id="rId53"/>
      <p:bold r:id="rId54"/>
    </p:embeddedFont>
    <p:embeddedFont>
      <p:font typeface="Calibri" panose="020F0502020204030204" pitchFamily="34" charset="0"/>
      <p:regular r:id="rId59"/>
      <p:bold r:id="rId60"/>
      <p:italic r:id="rId61"/>
      <p:boldItalic r:id="rId62"/>
    </p:embeddedFont>
    <p:embeddedFont>
      <p:font typeface="Cambria Math" panose="02040503050406030204" pitchFamily="18" charset="0"/>
      <p:regular r:id="rId63"/>
    </p:embeddedFont>
    <p:embeddedFont>
      <p:font typeface="Samsung Sharp Sans" panose="020B0604020202020204" charset="0"/>
      <p:bold r:id="rId6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19"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EB0"/>
    <a:srgbClr val="FFB546"/>
    <a:srgbClr val="FF4337"/>
    <a:srgbClr val="00B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7" autoAdjust="0"/>
    <p:restoredTop sz="72205" autoAdjust="0"/>
  </p:normalViewPr>
  <p:slideViewPr>
    <p:cSldViewPr snapToGrid="0">
      <p:cViewPr varScale="1">
        <p:scale>
          <a:sx n="114" d="100"/>
          <a:sy n="114" d="100"/>
        </p:scale>
        <p:origin x="1260" y="108"/>
      </p:cViewPr>
      <p:guideLst>
        <p:guide pos="3119"/>
        <p:guide orient="horz" pos="2160"/>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2024-08-14</a:t>
            </a:fld>
            <a:endParaRPr lang="ko-KR" altLang="en-US" dirty="0"/>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dirty="0"/>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Project Name</a:t>
            </a:r>
          </a:p>
        </p:txBody>
      </p:sp>
    </p:spTree>
    <p:extLst>
      <p:ext uri="{BB962C8B-B14F-4D97-AF65-F5344CB8AC3E}">
        <p14:creationId xmlns:p14="http://schemas.microsoft.com/office/powerpoint/2010/main" val="3956667998"/>
      </p:ext>
    </p:extLst>
  </p:cSld>
  <p:clrMapOvr>
    <a:masterClrMapping/>
  </p:clrMapOvr>
  <p:extLst>
    <p:ext uri="{DCECCB84-F9BA-43D5-87BE-67443E8EF086}">
      <p15:sldGuideLst xmlns:p15="http://schemas.microsoft.com/office/powerpoint/2012/main">
        <p15:guide id="2" pos="285">
          <p15:clr>
            <a:srgbClr val="FBAE40"/>
          </p15:clr>
        </p15:guide>
        <p15:guide id="3" pos="595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814442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
        <p:nvSpPr>
          <p:cNvPr id="7" name="직사각형 133">
            <a:extLst>
              <a:ext uri="{FF2B5EF4-FFF2-40B4-BE49-F238E27FC236}">
                <a16:creationId xmlns:a16="http://schemas.microsoft.com/office/drawing/2014/main" id="{DE8CAD59-3F29-4FBB-AE0A-697DDFD5E69E}"/>
              </a:ext>
            </a:extLst>
          </p:cNvPr>
          <p:cNvSpPr/>
          <p:nvPr userDrawn="1"/>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400" latinLnBrk="1">
              <a:defRPr/>
            </a:pPr>
            <a:r>
              <a:rPr lang="en-US" altLang="ko-KR" sz="2400" baseline="0" dirty="0">
                <a:solidFill>
                  <a:srgbClr val="1428A0"/>
                </a:solidFill>
                <a:latin typeface="Samsung Sharp Sans" pitchFamily="2" charset="0"/>
                <a:ea typeface="Samsung Sharp Sans" pitchFamily="2" charset="0"/>
                <a:cs typeface="Samsung Sharp Sans" pitchFamily="2" charset="0"/>
              </a:rPr>
              <a:t>Artificial Intelligence Course</a:t>
            </a:r>
            <a:endParaRPr lang="ko-KR" altLang="en-US" sz="2400" dirty="0">
              <a:solidFill>
                <a:srgbClr val="1428A0"/>
              </a:solidFill>
              <a:latin typeface="Samsung Sharp Sans" pitchFamily="2" charset="0"/>
              <a:ea typeface="Samsung Sharp Sans" pitchFamily="2" charset="0"/>
              <a:cs typeface="Samsung Sharp Sans" pitchFamily="2" charset="0"/>
            </a:endParaRPr>
          </a:p>
        </p:txBody>
      </p:sp>
      <p:sp>
        <p:nvSpPr>
          <p:cNvPr id="8" name="직사각형 7">
            <a:extLst>
              <a:ext uri="{FF2B5EF4-FFF2-40B4-BE49-F238E27FC236}">
                <a16:creationId xmlns:a16="http://schemas.microsoft.com/office/drawing/2014/main" id="{86149771-D78D-40D7-8B97-564358008D8D}"/>
              </a:ext>
            </a:extLst>
          </p:cNvPr>
          <p:cNvSpPr/>
          <p:nvPr userDrawn="1"/>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sp>
        <p:nvSpPr>
          <p:cNvPr id="11" name="텍스트 개체 틀 18">
            <a:extLst>
              <a:ext uri="{FF2B5EF4-FFF2-40B4-BE49-F238E27FC236}">
                <a16:creationId xmlns:a16="http://schemas.microsoft.com/office/drawing/2014/main" id="{02AC410D-7805-4DA9-915F-991D726861C7}"/>
              </a:ext>
            </a:extLst>
          </p:cNvPr>
          <p:cNvSpPr>
            <a:spLocks noGrp="1"/>
          </p:cNvSpPr>
          <p:nvPr>
            <p:ph type="body" sz="quarter" idx="11" hasCustomPrompt="1"/>
          </p:nvPr>
        </p:nvSpPr>
        <p:spPr>
          <a:xfrm>
            <a:off x="720000" y="3551768"/>
            <a:ext cx="68378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800" dirty="0">
                <a:solidFill>
                  <a:schemeClr val="bg1">
                    <a:lumMod val="50000"/>
                  </a:schemeClr>
                </a:solidFill>
                <a:latin typeface="Samsung Sharp Sans" pitchFamily="2" charset="0"/>
                <a:ea typeface="Samsung Sharp Sans" pitchFamily="2" charset="0"/>
                <a:cs typeface="Samsung Sharp Sans" pitchFamily="2" charset="0"/>
              </a:defRPr>
            </a:lvl1pPr>
          </a:lstStyle>
          <a:p>
            <a:pPr marL="0" lvl="0" defTabSz="457050" latinLnBrk="0"/>
            <a:r>
              <a:rPr lang="en-US" altLang="ko-KR" dirty="0"/>
              <a:t>Team Name</a:t>
            </a:r>
            <a:endParaRPr lang="ko-KR" altLang="en-US" dirty="0"/>
          </a:p>
        </p:txBody>
      </p:sp>
      <p:sp>
        <p:nvSpPr>
          <p:cNvPr id="12" name="제목 2">
            <a:extLst>
              <a:ext uri="{FF2B5EF4-FFF2-40B4-BE49-F238E27FC236}">
                <a16:creationId xmlns:a16="http://schemas.microsoft.com/office/drawing/2014/main" id="{44AF0917-EEBC-44C5-8BA6-F1CA2AFA4B1E}"/>
              </a:ext>
            </a:extLst>
          </p:cNvPr>
          <p:cNvSpPr>
            <a:spLocks noGrp="1"/>
          </p:cNvSpPr>
          <p:nvPr>
            <p:ph type="title" hasCustomPrompt="1"/>
          </p:nvPr>
        </p:nvSpPr>
        <p:spPr>
          <a:xfrm>
            <a:off x="720000" y="1710000"/>
            <a:ext cx="5221019" cy="147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a:lnSpc>
                <a:spcPct val="100000"/>
              </a:lnSpc>
              <a:defRPr lang="ko-KR" altLang="en-US" sz="4800">
                <a:solidFill>
                  <a:schemeClr val="tx1"/>
                </a:solidFill>
                <a:latin typeface="Samsung Sharp Sans" pitchFamily="2" charset="0"/>
                <a:ea typeface="Samsung Sharp Sans" pitchFamily="2" charset="0"/>
                <a:cs typeface="Samsung Sharp Sans" pitchFamily="2" charset="0"/>
              </a:defRPr>
            </a:lvl1pPr>
          </a:lstStyle>
          <a:p>
            <a:pPr marL="0" lvl="0" defTabSz="457200" latinLnBrk="0"/>
            <a:r>
              <a:rPr lang="en-US" altLang="ko-KR" dirty="0"/>
              <a:t>Project</a:t>
            </a:r>
            <a:r>
              <a:rPr lang="ko-KR" altLang="en-US" dirty="0"/>
              <a:t> </a:t>
            </a:r>
            <a:r>
              <a:rPr lang="en-US" altLang="ko-KR" dirty="0"/>
              <a:t/>
            </a:r>
            <a:br>
              <a:rPr lang="en-US" altLang="ko-KR" dirty="0"/>
            </a:br>
            <a:r>
              <a:rPr lang="en-US" altLang="ko-KR" dirty="0"/>
              <a:t>Name</a:t>
            </a:r>
            <a:endParaRPr lang="ko-KR" altLang="en-US" dirty="0"/>
          </a:p>
        </p:txBody>
      </p:sp>
    </p:spTree>
    <p:extLst>
      <p:ext uri="{BB962C8B-B14F-4D97-AF65-F5344CB8AC3E}">
        <p14:creationId xmlns:p14="http://schemas.microsoft.com/office/powerpoint/2010/main" val="303229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8"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직사각형 133">
            <a:extLst>
              <a:ext uri="{FF2B5EF4-FFF2-40B4-BE49-F238E27FC236}">
                <a16:creationId xmlns:a16="http://schemas.microsoft.com/office/drawing/2014/main" id="{7A4BCBFF-5289-45FE-BA09-DFF42AF8A347}"/>
              </a:ext>
            </a:extLst>
          </p:cNvPr>
          <p:cNvSpPr/>
          <p:nvPr userDrawn="1"/>
        </p:nvSpPr>
        <p:spPr>
          <a:xfrm>
            <a:off x="990000" y="4157757"/>
            <a:ext cx="3563339"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dirty="0">
                <a:solidFill>
                  <a:srgbClr val="1428A0"/>
                </a:solidFill>
                <a:latin typeface="Samsung Sharp Sans" pitchFamily="2" charset="0"/>
                <a:ea typeface="Samsung Sharp Sans" pitchFamily="2" charset="0"/>
                <a:cs typeface="Samsung Sharp Sans" pitchFamily="2" charset="0"/>
              </a:rPr>
              <a:t>AI Course</a:t>
            </a:r>
            <a:endParaRPr lang="ko-KR" altLang="en-US" sz="2100" dirty="0">
              <a:solidFill>
                <a:srgbClr val="1428A0"/>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a16="http://schemas.microsoft.com/office/drawing/2014/main" id="{4AA6CFBD-D9B3-4245-A68B-1D7EC1CB6F07}"/>
              </a:ext>
            </a:extLst>
          </p:cNvPr>
          <p:cNvSpPr/>
          <p:nvPr userDrawn="1"/>
        </p:nvSpPr>
        <p:spPr>
          <a:xfrm>
            <a:off x="720000" y="2095275"/>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a16="http://schemas.microsoft.com/office/drawing/2014/main" id="{1B2EB59A-603F-4715-ABA1-D9DF69D44512}"/>
              </a:ext>
            </a:extLst>
          </p:cNvPr>
          <p:cNvSpPr/>
          <p:nvPr userDrawn="1"/>
        </p:nvSpPr>
        <p:spPr>
          <a:xfrm>
            <a:off x="720000" y="415775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sp>
        <p:nvSpPr>
          <p:cNvPr id="3" name="제목 2">
            <a:extLst>
              <a:ext uri="{FF2B5EF4-FFF2-40B4-BE49-F238E27FC236}">
                <a16:creationId xmlns:a16="http://schemas.microsoft.com/office/drawing/2014/main" id="{CF6BC111-C555-4B09-8375-33C4F4C2FBB5}"/>
              </a:ext>
            </a:extLst>
          </p:cNvPr>
          <p:cNvSpPr>
            <a:spLocks noGrp="1"/>
          </p:cNvSpPr>
          <p:nvPr>
            <p:ph type="title" hasCustomPrompt="1"/>
          </p:nvPr>
        </p:nvSpPr>
        <p:spPr>
          <a:xfrm>
            <a:off x="990000" y="2095275"/>
            <a:ext cx="5221019" cy="1354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a:lnSpc>
                <a:spcPct val="100000"/>
              </a:lnSpc>
              <a:defRPr lang="ko-KR" altLang="en-US" sz="4400">
                <a:solidFill>
                  <a:schemeClr val="tx1"/>
                </a:solidFill>
                <a:latin typeface="Samsung Sharp Sans" pitchFamily="2" charset="0"/>
                <a:ea typeface="Samsung Sharp Sans" pitchFamily="2" charset="0"/>
                <a:cs typeface="Samsung Sharp Sans" pitchFamily="2" charset="0"/>
              </a:defRPr>
            </a:lvl1pPr>
          </a:lstStyle>
          <a:p>
            <a:pPr marL="0" lvl="0" defTabSz="457200" latinLnBrk="0"/>
            <a:r>
              <a:rPr lang="en-US" altLang="ko-KR" dirty="0"/>
              <a:t>Project</a:t>
            </a:r>
            <a:r>
              <a:rPr lang="ko-KR" altLang="en-US" dirty="0"/>
              <a:t> </a:t>
            </a:r>
            <a:r>
              <a:rPr lang="en-US" altLang="ko-KR" dirty="0"/>
              <a:t/>
            </a:r>
            <a:br>
              <a:rPr lang="en-US" altLang="ko-KR" dirty="0"/>
            </a:br>
            <a:r>
              <a:rPr lang="en-US" altLang="ko-KR" dirty="0"/>
              <a:t>Name</a:t>
            </a:r>
            <a:endParaRPr lang="ko-KR" altLang="en-US" dirty="0"/>
          </a:p>
        </p:txBody>
      </p:sp>
      <p:sp>
        <p:nvSpPr>
          <p:cNvPr id="17" name="텍스트 개체 틀 18">
            <a:extLst>
              <a:ext uri="{FF2B5EF4-FFF2-40B4-BE49-F238E27FC236}">
                <a16:creationId xmlns:a16="http://schemas.microsoft.com/office/drawing/2014/main" id="{CBEAE583-0BAA-455B-9555-B00A4FE8B1C9}"/>
              </a:ext>
            </a:extLst>
          </p:cNvPr>
          <p:cNvSpPr>
            <a:spLocks noGrp="1"/>
          </p:cNvSpPr>
          <p:nvPr>
            <p:ph type="body" sz="quarter" idx="11" hasCustomPrompt="1"/>
          </p:nvPr>
        </p:nvSpPr>
        <p:spPr>
          <a:xfrm>
            <a:off x="990000" y="3577645"/>
            <a:ext cx="68378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800" dirty="0">
                <a:solidFill>
                  <a:schemeClr val="bg1">
                    <a:lumMod val="50000"/>
                  </a:schemeClr>
                </a:solidFill>
                <a:latin typeface="Samsung Sharp Sans" pitchFamily="2" charset="0"/>
                <a:ea typeface="Samsung Sharp Sans" pitchFamily="2" charset="0"/>
                <a:cs typeface="Samsung Sharp Sans" pitchFamily="2" charset="0"/>
              </a:defRPr>
            </a:lvl1pPr>
          </a:lstStyle>
          <a:p>
            <a:pPr marL="0" lvl="0" defTabSz="457050" latinLnBrk="0"/>
            <a:r>
              <a:rPr lang="en-US" altLang="ko-KR" dirty="0"/>
              <a:t>Team Name</a:t>
            </a:r>
            <a:endParaRPr lang="ko-KR" altLang="en-US" dirty="0"/>
          </a:p>
        </p:txBody>
      </p:sp>
    </p:spTree>
    <p:extLst>
      <p:ext uri="{BB962C8B-B14F-4D97-AF65-F5344CB8AC3E}">
        <p14:creationId xmlns:p14="http://schemas.microsoft.com/office/powerpoint/2010/main" val="690312953"/>
      </p:ext>
    </p:extLst>
  </p:cSld>
  <p:clrMapOvr>
    <a:masterClrMapping/>
  </p:clrMapOvr>
  <p:extLst>
    <p:ext uri="{DCECCB84-F9BA-43D5-87BE-67443E8EF086}">
      <p15:sldGuideLst xmlns:p15="http://schemas.microsoft.com/office/powerpoint/2012/main">
        <p15:guide id="1" orient="horz" pos="2614" userDrawn="1">
          <p15:clr>
            <a:srgbClr val="FBAE40"/>
          </p15:clr>
        </p15:guide>
        <p15:guide id="2" pos="443" userDrawn="1">
          <p15:clr>
            <a:srgbClr val="FBAE40"/>
          </p15:clr>
        </p15:guide>
        <p15:guide id="3" pos="5955">
          <p15:clr>
            <a:srgbClr val="FBAE40"/>
          </p15:clr>
        </p15:guide>
        <p15:guide id="4" pos="60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3" name="제목 2">
            <a:extLst>
              <a:ext uri="{FF2B5EF4-FFF2-40B4-BE49-F238E27FC236}">
                <a16:creationId xmlns:a16="http://schemas.microsoft.com/office/drawing/2014/main" id="{4625E1FE-2B04-4D8E-A51A-6B9CEC7B3790}"/>
              </a:ext>
            </a:extLst>
          </p:cNvPr>
          <p:cNvSpPr>
            <a:spLocks noGrp="1"/>
          </p:cNvSpPr>
          <p:nvPr>
            <p:ph type="title" hasCustomPrompt="1"/>
          </p:nvPr>
        </p:nvSpPr>
        <p:spPr>
          <a:xfrm>
            <a:off x="449468" y="1440000"/>
            <a:ext cx="854118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a:lnSpc>
                <a:spcPct val="100000"/>
              </a:lnSpc>
              <a:spcBef>
                <a:spcPts val="0"/>
              </a:spcBef>
              <a:defRPr lang="ko-KR" altLang="en-US" sz="3200">
                <a:solidFill>
                  <a:schemeClr val="tx1">
                    <a:lumMod val="95000"/>
                    <a:lumOff val="5000"/>
                  </a:schemeClr>
                </a:solidFill>
                <a:latin typeface="Samsung Sharp Sans" pitchFamily="2" charset="0"/>
                <a:ea typeface="Samsung Sharp Sans" pitchFamily="2" charset="0"/>
                <a:cs typeface="Samsung Sharp Sans" pitchFamily="2" charset="0"/>
              </a:defRPr>
            </a:lvl1pPr>
          </a:lstStyle>
          <a:p>
            <a:pPr marL="0" lvl="0" defTabSz="457050" latinLnBrk="0"/>
            <a:r>
              <a:rPr lang="en-US" altLang="ko-KR" dirty="0"/>
              <a:t>Slide Title</a:t>
            </a:r>
            <a:endParaRPr lang="ko-KR" altLang="en-US" dirty="0"/>
          </a:p>
        </p:txBody>
      </p:sp>
      <p:sp>
        <p:nvSpPr>
          <p:cNvPr id="19" name="텍스트 개체 틀 18">
            <a:extLst>
              <a:ext uri="{FF2B5EF4-FFF2-40B4-BE49-F238E27FC236}">
                <a16:creationId xmlns:a16="http://schemas.microsoft.com/office/drawing/2014/main" id="{DFEC8C6A-D95C-4B3C-9803-6F9071BF0C29}"/>
              </a:ext>
            </a:extLst>
          </p:cNvPr>
          <p:cNvSpPr>
            <a:spLocks noGrp="1"/>
          </p:cNvSpPr>
          <p:nvPr>
            <p:ph type="body" sz="quarter" idx="10" hasCustomPrompt="1"/>
          </p:nvPr>
        </p:nvSpPr>
        <p:spPr>
          <a:xfrm>
            <a:off x="449468" y="450000"/>
            <a:ext cx="323896" cy="27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799" dirty="0">
                <a:solidFill>
                  <a:schemeClr val="bg1"/>
                </a:solidFill>
                <a:latin typeface="Samsung Sharp Sans Medium" pitchFamily="2" charset="0"/>
                <a:ea typeface="Samsung Sharp Sans Medium" pitchFamily="2" charset="0"/>
                <a:cs typeface="Samsung Sharp Sans Medium" pitchFamily="2" charset="0"/>
              </a:defRPr>
            </a:lvl1pPr>
          </a:lstStyle>
          <a:p>
            <a:pPr marL="0" lvl="0" defTabSz="457050" latinLnBrk="0"/>
            <a:r>
              <a:rPr lang="en-US" altLang="ko-KR" dirty="0"/>
              <a:t>No</a:t>
            </a:r>
            <a:endParaRPr lang="ko-KR" altLang="en-US" dirty="0"/>
          </a:p>
        </p:txBody>
      </p:sp>
      <p:sp>
        <p:nvSpPr>
          <p:cNvPr id="20" name="텍스트 개체 틀 18">
            <a:extLst>
              <a:ext uri="{FF2B5EF4-FFF2-40B4-BE49-F238E27FC236}">
                <a16:creationId xmlns:a16="http://schemas.microsoft.com/office/drawing/2014/main" id="{6DA22BCA-E7E2-4377-AD8E-AC1336C3DB31}"/>
              </a:ext>
            </a:extLst>
          </p:cNvPr>
          <p:cNvSpPr>
            <a:spLocks noGrp="1"/>
          </p:cNvSpPr>
          <p:nvPr>
            <p:ph type="body" sz="quarter" idx="11" hasCustomPrompt="1"/>
          </p:nvPr>
        </p:nvSpPr>
        <p:spPr>
          <a:xfrm>
            <a:off x="790000" y="450001"/>
            <a:ext cx="68378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799" dirty="0">
                <a:solidFill>
                  <a:schemeClr val="bg1"/>
                </a:solidFill>
                <a:latin typeface="Samsung Sharp Sans Bold" pitchFamily="2" charset="0"/>
                <a:ea typeface="Samsung Sharp Sans Bold" pitchFamily="2" charset="0"/>
                <a:cs typeface="Samsung Sharp Sans Bold" pitchFamily="2" charset="0"/>
              </a:defRPr>
            </a:lvl1pPr>
          </a:lstStyle>
          <a:p>
            <a:pPr marL="0" lvl="0" defTabSz="457050" latinLnBrk="0"/>
            <a:r>
              <a:rPr lang="en-US" altLang="ko-KR" dirty="0"/>
              <a:t>Subtitle</a:t>
            </a:r>
            <a:endParaRPr lang="ko-KR" altLang="en-US" dirty="0"/>
          </a:p>
        </p:txBody>
      </p:sp>
      <p:sp>
        <p:nvSpPr>
          <p:cNvPr id="21" name="텍스트 개체 틀 18">
            <a:extLst>
              <a:ext uri="{FF2B5EF4-FFF2-40B4-BE49-F238E27FC236}">
                <a16:creationId xmlns:a16="http://schemas.microsoft.com/office/drawing/2014/main" id="{7647BD6A-5F13-45AE-859C-AF2BA0A739E6}"/>
              </a:ext>
            </a:extLst>
          </p:cNvPr>
          <p:cNvSpPr>
            <a:spLocks noGrp="1"/>
          </p:cNvSpPr>
          <p:nvPr>
            <p:ph type="body" sz="quarter" idx="12" hasCustomPrompt="1"/>
          </p:nvPr>
        </p:nvSpPr>
        <p:spPr>
          <a:xfrm>
            <a:off x="9112825" y="480779"/>
            <a:ext cx="340625" cy="246221"/>
          </a:xfrm>
          <a:prstGeom prst="rect">
            <a:avLst/>
          </a:prstGeom>
        </p:spPr>
        <p:txBody>
          <a:bodyPr wrap="square" lIns="0" tIns="0" rIns="0" bIns="0">
            <a:spAutoFit/>
          </a:bodyPr>
          <a:lstStyle>
            <a:lvl1pPr marL="0" indent="0" algn="r">
              <a:lnSpc>
                <a:spcPct val="100000"/>
              </a:lnSpc>
              <a:spcBef>
                <a:spcPts val="0"/>
              </a:spcBef>
              <a:buNone/>
              <a:defRPr lang="ko-KR" altLang="en-US" sz="1600" dirty="0">
                <a:solidFill>
                  <a:schemeClr val="bg1">
                    <a:lumMod val="85000"/>
                  </a:schemeClr>
                </a:solidFill>
                <a:latin typeface="Samsung Sharp Sans Bold" pitchFamily="2" charset="0"/>
                <a:ea typeface="Samsung Sharp Sans Bold" pitchFamily="2" charset="0"/>
                <a:cs typeface="Samsung Sharp Sans Bold" pitchFamily="2" charset="0"/>
              </a:defRPr>
            </a:lvl1pPr>
          </a:lstStyle>
          <a:p>
            <a:pPr marL="0" lvl="0" algn="r" defTabSz="457063" latinLnBrk="0"/>
            <a:r>
              <a:rPr lang="en-US" altLang="ko-KR" dirty="0"/>
              <a:t>00</a:t>
            </a:r>
            <a:endParaRPr lang="ko-KR" altLang="en-US" dirty="0"/>
          </a:p>
        </p:txBody>
      </p:sp>
      <p:sp>
        <p:nvSpPr>
          <p:cNvPr id="23" name="텍스트 개체 틀 18">
            <a:extLst>
              <a:ext uri="{FF2B5EF4-FFF2-40B4-BE49-F238E27FC236}">
                <a16:creationId xmlns:a16="http://schemas.microsoft.com/office/drawing/2014/main" id="{3A9667F7-80AD-4A7A-8543-285975B06BE3}"/>
              </a:ext>
            </a:extLst>
          </p:cNvPr>
          <p:cNvSpPr>
            <a:spLocks noGrp="1"/>
          </p:cNvSpPr>
          <p:nvPr>
            <p:ph type="body" sz="quarter" idx="13" hasCustomPrompt="1"/>
          </p:nvPr>
        </p:nvSpPr>
        <p:spPr>
          <a:xfrm>
            <a:off x="8740667" y="480779"/>
            <a:ext cx="46785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600" dirty="0">
                <a:solidFill>
                  <a:schemeClr val="bg1">
                    <a:lumMod val="85000"/>
                  </a:schemeClr>
                </a:solidFill>
                <a:latin typeface="Samsung Sharp Sans Medium" pitchFamily="2" charset="0"/>
                <a:ea typeface="Samsung Sharp Sans Medium" pitchFamily="2" charset="0"/>
                <a:cs typeface="Samsung Sharp Sans Medium" pitchFamily="2" charset="0"/>
              </a:defRPr>
            </a:lvl1pPr>
          </a:lstStyle>
          <a:p>
            <a:pPr marL="0" lvl="0" defTabSz="457050" latinLnBrk="0"/>
            <a:r>
              <a:rPr lang="en-US" altLang="ko-KR" dirty="0"/>
              <a:t>UNIT</a:t>
            </a:r>
            <a:endParaRPr lang="ko-KR" altLang="en-US" dirty="0"/>
          </a:p>
        </p:txBody>
      </p:sp>
      <p:sp>
        <p:nvSpPr>
          <p:cNvPr id="16" name="텍스트 개체 틀 7">
            <a:extLst>
              <a:ext uri="{FF2B5EF4-FFF2-40B4-BE49-F238E27FC236}">
                <a16:creationId xmlns:a16="http://schemas.microsoft.com/office/drawing/2014/main" id="{B6D584F0-F100-4FB4-B935-0E81DB1D3B51}"/>
              </a:ext>
            </a:extLst>
          </p:cNvPr>
          <p:cNvSpPr>
            <a:spLocks noGrp="1"/>
          </p:cNvSpPr>
          <p:nvPr>
            <p:ph type="body" sz="quarter" idx="15" hasCustomPrompt="1"/>
          </p:nvPr>
        </p:nvSpPr>
        <p:spPr>
          <a:xfrm>
            <a:off x="522288" y="2221661"/>
            <a:ext cx="8055439" cy="914400"/>
          </a:xfrm>
          <a:prstGeom prst="rect">
            <a:avLst/>
          </a:prstGeom>
        </p:spPr>
        <p:txBody>
          <a:bodyPr lIns="0" tIns="0" rIns="0" bIns="0"/>
          <a:lstStyle>
            <a:lvl1pPr marL="177747" indent="-177747">
              <a:lnSpc>
                <a:spcPts val="1800"/>
              </a:lnSpc>
              <a:buSzPct val="105000"/>
              <a:buFontTx/>
              <a:buBlip>
                <a:blip r:embed="rId3"/>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nSpc>
                <a:spcPts val="1800"/>
              </a:lnSpc>
              <a:buSzPct val="80000"/>
              <a:buFontTx/>
              <a:buBlip>
                <a:blip r:embed="rId4"/>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stStyle>
          <a:p>
            <a:pPr lvl="0"/>
            <a:r>
              <a:rPr lang="en-US" altLang="ko-KR" dirty="0"/>
              <a:t>Level1</a:t>
            </a:r>
          </a:p>
          <a:p>
            <a:pPr lvl="1"/>
            <a:r>
              <a:rPr lang="en-US" altLang="ko-KR" dirty="0"/>
              <a:t>Level2</a:t>
            </a:r>
          </a:p>
          <a:p>
            <a:pPr lvl="1"/>
            <a:endParaRPr lang="en-US" altLang="ko-KR" dirty="0"/>
          </a:p>
          <a:p>
            <a:pPr marL="628461" lvl="1" indent="-207901" algn="l" defTabSz="843830" rtl="0" eaLnBrk="1" latinLnBrk="1" hangingPunct="1">
              <a:lnSpc>
                <a:spcPct val="90000"/>
              </a:lnSpc>
              <a:spcBef>
                <a:spcPts val="462"/>
              </a:spcBef>
              <a:buSzPct val="90000"/>
              <a:buFontTx/>
              <a:buBlip>
                <a:blip r:embed="rId5"/>
              </a:buBlip>
            </a:pPr>
            <a:endParaRPr lang="en-US" altLang="ko-KR" dirty="0"/>
          </a:p>
          <a:p>
            <a:pPr lvl="1"/>
            <a:endParaRPr lang="ko-KR" altLang="en-US" dirty="0"/>
          </a:p>
        </p:txBody>
      </p:sp>
      <p:sp>
        <p:nvSpPr>
          <p:cNvPr id="17" name="슬라이드 번호 개체 틀 15">
            <a:extLst>
              <a:ext uri="{FF2B5EF4-FFF2-40B4-BE49-F238E27FC236}">
                <a16:creationId xmlns:a16="http://schemas.microsoft.com/office/drawing/2014/main" id="{D63EAE99-E447-4D3D-BFEE-6F01BCEB93C6}"/>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Project Name</a:t>
            </a:r>
          </a:p>
        </p:txBody>
      </p:sp>
    </p:spTree>
    <p:extLst>
      <p:ext uri="{BB962C8B-B14F-4D97-AF65-F5344CB8AC3E}">
        <p14:creationId xmlns:p14="http://schemas.microsoft.com/office/powerpoint/2010/main" val="3102046736"/>
      </p:ext>
    </p:extLst>
  </p:cSld>
  <p:clrMapOvr>
    <a:masterClrMapping/>
  </p:clrMapOvr>
  <p:extLst>
    <p:ext uri="{DCECCB84-F9BA-43D5-87BE-67443E8EF086}">
      <p15:sldGuideLst xmlns:p15="http://schemas.microsoft.com/office/powerpoint/2012/main">
        <p15:guide id="1" orient="horz" pos="902" userDrawn="1">
          <p15:clr>
            <a:srgbClr val="FBAE40"/>
          </p15:clr>
        </p15:guide>
        <p15:guide id="2" pos="285">
          <p15:clr>
            <a:srgbClr val="FBAE40"/>
          </p15:clr>
        </p15:guide>
        <p15:guide id="3" pos="5955">
          <p15:clr>
            <a:srgbClr val="FBAE40"/>
          </p15:clr>
        </p15:guide>
        <p15:guide id="4" pos="32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7" name="슬라이드 번호 개체 틀 15">
            <a:extLst>
              <a:ext uri="{FF2B5EF4-FFF2-40B4-BE49-F238E27FC236}">
                <a16:creationId xmlns:a16="http://schemas.microsoft.com/office/drawing/2014/main" id="{D63EAE99-E447-4D3D-BFEE-6F01BCEB93C6}"/>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Project Name</a:t>
            </a:r>
          </a:p>
        </p:txBody>
      </p:sp>
    </p:spTree>
    <p:extLst>
      <p:ext uri="{BB962C8B-B14F-4D97-AF65-F5344CB8AC3E}">
        <p14:creationId xmlns:p14="http://schemas.microsoft.com/office/powerpoint/2010/main" val="434159522"/>
      </p:ext>
    </p:extLst>
  </p:cSld>
  <p:clrMapOvr>
    <a:masterClrMapping/>
  </p:clrMapOvr>
  <p:extLst>
    <p:ext uri="{DCECCB84-F9BA-43D5-87BE-67443E8EF086}">
      <p15:sldGuideLst xmlns:p15="http://schemas.microsoft.com/office/powerpoint/2012/main">
        <p15:guide id="1" orient="horz" pos="902">
          <p15:clr>
            <a:srgbClr val="FBAE40"/>
          </p15:clr>
        </p15:guide>
        <p15:guide id="2" pos="285">
          <p15:clr>
            <a:srgbClr val="FBAE40"/>
          </p15:clr>
        </p15:guide>
        <p15:guide id="3" pos="5955">
          <p15:clr>
            <a:srgbClr val="FBAE40"/>
          </p15:clr>
        </p15:guide>
        <p15:guide id="4" pos="3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8"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1779621428"/>
      </p:ext>
    </p:extLst>
  </p:cSld>
  <p:clrMapOvr>
    <a:masterClrMapping/>
  </p:clrMapOvr>
  <p:extLst>
    <p:ext uri="{DCECCB84-F9BA-43D5-87BE-67443E8EF086}">
      <p15:sldGuideLst xmlns:p15="http://schemas.microsoft.com/office/powerpoint/2012/main">
        <p15:guide id="1" orient="horz" pos="2614">
          <p15:clr>
            <a:srgbClr val="FBAE40"/>
          </p15:clr>
        </p15:guide>
        <p15:guide id="2" pos="443">
          <p15:clr>
            <a:srgbClr val="FBAE40"/>
          </p15:clr>
        </p15:guide>
        <p15:guide id="3" pos="5955">
          <p15:clr>
            <a:srgbClr val="FBAE40"/>
          </p15:clr>
        </p15:guide>
        <p15:guide id="4" pos="60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id="{E75758B0-2429-4331-898E-5EEED60D4280}"/>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Project Name</a:t>
            </a:r>
          </a:p>
        </p:txBody>
      </p:sp>
    </p:spTree>
    <p:extLst>
      <p:ext uri="{BB962C8B-B14F-4D97-AF65-F5344CB8AC3E}">
        <p14:creationId xmlns:p14="http://schemas.microsoft.com/office/powerpoint/2010/main" val="3942502544"/>
      </p:ext>
    </p:extLst>
  </p:cSld>
  <p:clrMapOvr>
    <a:masterClrMapping/>
  </p:clrMapOvr>
  <p:extLst>
    <p:ext uri="{DCECCB84-F9BA-43D5-87BE-67443E8EF086}">
      <p15:sldGuideLst xmlns:p15="http://schemas.microsoft.com/office/powerpoint/2012/main">
        <p15:guide id="1" orient="horz" pos="2160">
          <p15:clr>
            <a:srgbClr val="FBAE40"/>
          </p15:clr>
        </p15:guide>
        <p15:guide id="2" pos="5955">
          <p15:clr>
            <a:srgbClr val="FBAE40"/>
          </p15:clr>
        </p15:guide>
        <p15:guide id="3" pos="28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C5960DC7-D671-485D-92B0-FEED6CE658A3}"/>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Project Name</a:t>
            </a:r>
          </a:p>
        </p:txBody>
      </p:sp>
    </p:spTree>
    <p:extLst>
      <p:ext uri="{BB962C8B-B14F-4D97-AF65-F5344CB8AC3E}">
        <p14:creationId xmlns:p14="http://schemas.microsoft.com/office/powerpoint/2010/main" val="1343950608"/>
      </p:ext>
    </p:extLst>
  </p:cSld>
  <p:clrMapOvr>
    <a:masterClrMapping/>
  </p:clrMapOvr>
  <p:extLst>
    <p:ext uri="{DCECCB84-F9BA-43D5-87BE-67443E8EF086}">
      <p15:sldGuideLst xmlns:p15="http://schemas.microsoft.com/office/powerpoint/2012/main">
        <p15:guide id="1" orient="horz" pos="2160">
          <p15:clr>
            <a:srgbClr val="FBAE40"/>
          </p15:clr>
        </p15:guide>
        <p15:guide id="2" pos="285">
          <p15:clr>
            <a:srgbClr val="FBAE40"/>
          </p15:clr>
        </p15:guide>
        <p15:guide id="3" pos="595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dirty="0"/>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2023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1227834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928821"/>
      </p:ext>
    </p:extLst>
  </p:cSld>
  <p:clrMap bg1="lt1" tx1="dk1" bg2="lt2" tx2="dk2" accent1="accent1" accent2="accent2" accent3="accent3" accent4="accent4" accent5="accent5" accent6="accent6" hlink="hlink" folHlink="folHlink"/>
  <p:sldLayoutIdLst>
    <p:sldLayoutId id="2147483684" r:id="rId1"/>
    <p:sldLayoutId id="2147483691" r:id="rId2"/>
    <p:sldLayoutId id="2147483685" r:id="rId3"/>
    <p:sldLayoutId id="2147483687" r:id="rId4"/>
    <p:sldLayoutId id="2147483694" r:id="rId5"/>
    <p:sldLayoutId id="2147483693" r:id="rId6"/>
    <p:sldLayoutId id="2147483686" r:id="rId7"/>
    <p:sldLayoutId id="2147483688" r:id="rId8"/>
    <p:sldLayoutId id="2147483689" r:id="rId9"/>
    <p:sldLayoutId id="2147483690" r:id="rId10"/>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6.png"/><Relationship Id="rId2" Type="http://schemas.openxmlformats.org/officeDocument/2006/relationships/hyperlink" Target="https://github.com/Ebimsv/Facial_Age_estimation_PyTorch/blob/main/pics/show_rand_samples.png" TargetMode="Externa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28.png"/><Relationship Id="rId4" Type="http://schemas.openxmlformats.org/officeDocument/2006/relationships/hyperlink" Target="https://github.com/Ebimsv/Facial_Age_estimation_PyTorch/blob/main/pics/csv_file.pn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Ebimsv/Facial_Age_estimation_PyTorch/blob/main/pics/age_histogram.png"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6.png"/><Relationship Id="rId2" Type="http://schemas.openxmlformats.org/officeDocument/2006/relationships/hyperlink" Target="https://github.com/Ebimsv/Facial_Age_estimation_PyTorch/blob/main/pics/cross-tabulation.png" TargetMode="Externa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31.png"/><Relationship Id="rId4" Type="http://schemas.openxmlformats.org/officeDocument/2006/relationships/hyperlink" Target="https://github.com/Ebimsv/Facial_Age_estimation_PyTorch/blob/main/pics/violin_plot_age_men_women.png"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4.xml"/><Relationship Id="rId5" Type="http://schemas.openxmlformats.org/officeDocument/2006/relationships/image" Target="../media/image16.jpg"/><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9ABA57D5-7920-4C59-8990-1FDF22441FA6}"/>
              </a:ext>
            </a:extLst>
          </p:cNvPr>
          <p:cNvSpPr>
            <a:spLocks noGrp="1"/>
          </p:cNvSpPr>
          <p:nvPr>
            <p:ph type="body" sz="quarter" idx="11"/>
          </p:nvPr>
        </p:nvSpPr>
        <p:spPr/>
        <p:txBody>
          <a:bodyPr/>
          <a:lstStyle/>
          <a:p>
            <a:r>
              <a:rPr lang="en-US" altLang="ko-KR" dirty="0" smtClean="0"/>
              <a:t>Insomnia team</a:t>
            </a:r>
            <a:endParaRPr lang="ko-KR" altLang="en-US" dirty="0"/>
          </a:p>
        </p:txBody>
      </p:sp>
      <p:sp>
        <p:nvSpPr>
          <p:cNvPr id="4" name="제목 3">
            <a:extLst>
              <a:ext uri="{FF2B5EF4-FFF2-40B4-BE49-F238E27FC236}">
                <a16:creationId xmlns:a16="http://schemas.microsoft.com/office/drawing/2014/main" id="{51786819-9BFB-478D-BAE7-57DB1DEACF78}"/>
              </a:ext>
            </a:extLst>
          </p:cNvPr>
          <p:cNvSpPr>
            <a:spLocks noGrp="1"/>
          </p:cNvSpPr>
          <p:nvPr>
            <p:ph type="title"/>
          </p:nvPr>
        </p:nvSpPr>
        <p:spPr>
          <a:xfrm>
            <a:off x="720000" y="1710000"/>
            <a:ext cx="5221019" cy="1477328"/>
          </a:xfrm>
        </p:spPr>
        <p:txBody>
          <a:bodyPr/>
          <a:lstStyle/>
          <a:p>
            <a:r>
              <a:rPr lang="en-US" altLang="ko-KR" dirty="0" smtClean="0"/>
              <a:t>Facial Age Estimation</a:t>
            </a:r>
            <a:endParaRPr lang="ko-KR" altLang="en-US" dirty="0"/>
          </a:p>
        </p:txBody>
      </p:sp>
    </p:spTree>
    <p:extLst>
      <p:ext uri="{BB962C8B-B14F-4D97-AF65-F5344CB8AC3E}">
        <p14:creationId xmlns:p14="http://schemas.microsoft.com/office/powerpoint/2010/main" val="4009122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p:txBody>
          <a:bodyPr/>
          <a:lstStyle/>
          <a:p>
            <a:r>
              <a:rPr lang="en-US" altLang="ko-KR" dirty="0" err="1"/>
              <a:t>Adience</a:t>
            </a:r>
            <a:endParaRPr lang="ko-KR" altLang="en-US" dirty="0"/>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dirty="0"/>
              <a:t>2.1</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dirty="0"/>
              <a:t>Data Acquisition</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a:xfrm>
            <a:off x="9112825" y="480779"/>
            <a:ext cx="340625" cy="246221"/>
          </a:xfrm>
        </p:spPr>
        <p:txBody>
          <a:bodyPr/>
          <a:lstStyle/>
          <a:p>
            <a:r>
              <a:rPr lang="en-US" altLang="ko-KR" dirty="0"/>
              <a:t>02</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888334" y="3493915"/>
            <a:ext cx="2709448" cy="2424870"/>
          </a:xfrm>
        </p:spPr>
        <p:txBody>
          <a:bodyPr/>
          <a:lstStyle/>
          <a:p>
            <a:pPr marL="0" indent="0">
              <a:buNone/>
            </a:pPr>
            <a:r>
              <a:rPr lang="en-US" sz="1800" kern="100" dirty="0">
                <a:effectLst/>
                <a:latin typeface="SamsungOne 400" panose="020B0503030303020204" charset="0"/>
                <a:ea typeface="Malgun Gothic" panose="020B0503020000020004" pitchFamily="34" charset="-127"/>
                <a:cs typeface="Malgun Gothic" panose="020B0503020000020004" pitchFamily="34" charset="-127"/>
              </a:rPr>
              <a:t>The key principle of the data set is to capture the images as close to real world conditions as possible, including all variations in appearance, pose, lighting condition and image quality, to name a few.</a:t>
            </a:r>
            <a:endParaRPr lang="en-US" altLang="ko-KR" dirty="0"/>
          </a:p>
        </p:txBody>
      </p:sp>
      <p:sp>
        <p:nvSpPr>
          <p:cNvPr id="9" name="텍스트 개체 틀 6">
            <a:extLst>
              <a:ext uri="{FF2B5EF4-FFF2-40B4-BE49-F238E27FC236}">
                <a16:creationId xmlns:a16="http://schemas.microsoft.com/office/drawing/2014/main" id="{E2440637-47B5-F591-417F-F3F9387674A9}"/>
              </a:ext>
            </a:extLst>
          </p:cNvPr>
          <p:cNvSpPr txBox="1">
            <a:spLocks/>
          </p:cNvSpPr>
          <p:nvPr/>
        </p:nvSpPr>
        <p:spPr>
          <a:xfrm>
            <a:off x="611416" y="2255979"/>
            <a:ext cx="8055439" cy="91440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1800" kern="100" dirty="0">
                <a:latin typeface="SamsungOne 400" panose="020B0503030303020204" charset="0"/>
                <a:ea typeface="Malgun Gothic" panose="020B0503020000020004" pitchFamily="34" charset="-127"/>
                <a:cs typeface="Malgun Gothic" panose="020B0503020000020004" pitchFamily="34" charset="-127"/>
              </a:rPr>
              <a:t>The </a:t>
            </a:r>
            <a:r>
              <a:rPr lang="en-US" sz="1800" kern="100" dirty="0" err="1">
                <a:latin typeface="SamsungOne 400" panose="020B0503030303020204" charset="0"/>
                <a:ea typeface="Malgun Gothic" panose="020B0503020000020004" pitchFamily="34" charset="-127"/>
                <a:cs typeface="Malgun Gothic" panose="020B0503020000020004" pitchFamily="34" charset="-127"/>
              </a:rPr>
              <a:t>Adience</a:t>
            </a:r>
            <a:r>
              <a:rPr lang="en-US" sz="1800" kern="100" dirty="0">
                <a:latin typeface="SamsungOne 400" panose="020B0503030303020204" charset="0"/>
                <a:ea typeface="Malgun Gothic" panose="020B0503020000020004" pitchFamily="34" charset="-127"/>
                <a:cs typeface="Malgun Gothic" panose="020B0503020000020004" pitchFamily="34" charset="-127"/>
              </a:rPr>
              <a:t> dataset, published in 2014, contains 26,580 photos across 2,284 subjects with a binary gender label and one label from eight different age groups, partitioned into five splits</a:t>
            </a:r>
            <a:endParaRPr lang="en-US" dirty="0"/>
          </a:p>
        </p:txBody>
      </p:sp>
      <p:pic>
        <p:nvPicPr>
          <p:cNvPr id="11" name="Picture 10" descr="A collage of people and animals&#10;&#10;Description automatically generated">
            <a:extLst>
              <a:ext uri="{FF2B5EF4-FFF2-40B4-BE49-F238E27FC236}">
                <a16:creationId xmlns:a16="http://schemas.microsoft.com/office/drawing/2014/main" id="{F8DD560D-CBB3-FF3A-7B56-21A0500ACE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2720" y="3059997"/>
            <a:ext cx="4730105" cy="2858788"/>
          </a:xfrm>
          <a:prstGeom prst="rect">
            <a:avLst/>
          </a:prstGeom>
        </p:spPr>
      </p:pic>
      <p:sp>
        <p:nvSpPr>
          <p:cNvPr id="13" name="Rectangle 12"/>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31269430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a:xfrm>
            <a:off x="433405" y="1308595"/>
            <a:ext cx="8541187" cy="492443"/>
          </a:xfrm>
        </p:spPr>
        <p:txBody>
          <a:bodyPr/>
          <a:lstStyle/>
          <a:p>
            <a:r>
              <a:rPr lang="en-US" altLang="ko-KR" dirty="0"/>
              <a:t>CACD</a:t>
            </a:r>
            <a:endParaRPr lang="ko-KR" altLang="en-US" dirty="0"/>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dirty="0"/>
              <a:t>2.1</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a:xfrm>
            <a:off x="790000" y="450001"/>
            <a:ext cx="6837808" cy="553741"/>
          </a:xfrm>
        </p:spPr>
        <p:txBody>
          <a:bodyPr/>
          <a:lstStyle/>
          <a:p>
            <a:r>
              <a:rPr lang="en-US" altLang="ko-KR" dirty="0"/>
              <a:t>Data Acquisition</a:t>
            </a:r>
            <a:endParaRPr lang="ko-KR" altLang="en-US" dirty="0"/>
          </a:p>
          <a:p>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a:t>02</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449468" y="2042198"/>
            <a:ext cx="2135454" cy="3683483"/>
          </a:xfrm>
        </p:spPr>
        <p:txBody>
          <a:bodyPr/>
          <a:lstStyle/>
          <a:p>
            <a:r>
              <a:rPr lang="en-US" sz="1800" kern="100" dirty="0">
                <a:effectLst/>
                <a:latin typeface="SamsungOne 400" panose="020B0503030303020204" charset="0"/>
                <a:ea typeface="Malgun Gothic" panose="020B0503020000020004" pitchFamily="34" charset="-127"/>
                <a:cs typeface="Malgun Gothic" panose="020B0503020000020004" pitchFamily="34" charset="-127"/>
              </a:rPr>
              <a:t>The Cross-Age Celebrity Dataset (CACD) contains 163,446 images from 2,000 celebrities collected from the Internet. The images are collected from search engines using celebrity name and year (2004-2013) as keywords</a:t>
            </a:r>
          </a:p>
          <a:p>
            <a:endParaRPr lang="ko-KR" altLang="en-US" dirty="0"/>
          </a:p>
        </p:txBody>
      </p:sp>
      <p:pic>
        <p:nvPicPr>
          <p:cNvPr id="10" name="Picture 9" descr="A collage of people with different facial expressions&#10;&#10;Description automatically generated">
            <a:extLst>
              <a:ext uri="{FF2B5EF4-FFF2-40B4-BE49-F238E27FC236}">
                <a16:creationId xmlns:a16="http://schemas.microsoft.com/office/drawing/2014/main" id="{99643654-6E14-8FDF-2099-2BE34DDCE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5851" y="1801037"/>
            <a:ext cx="5898799" cy="3569337"/>
          </a:xfrm>
          <a:prstGeom prst="rect">
            <a:avLst/>
          </a:prstGeom>
        </p:spPr>
      </p:pic>
      <p:sp>
        <p:nvSpPr>
          <p:cNvPr id="12" name="Rectangle 11"/>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23092006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p:txBody>
          <a:bodyPr/>
          <a:lstStyle/>
          <a:p>
            <a:r>
              <a:rPr lang="en-US" altLang="ko-KR" dirty="0"/>
              <a:t>FG-Net</a:t>
            </a:r>
            <a:endParaRPr lang="ko-KR" altLang="en-US" dirty="0"/>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dirty="0"/>
              <a:t>2.1</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dirty="0"/>
              <a:t>Data Acquisition</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a:t>02</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p:txBody>
          <a:bodyPr/>
          <a:lstStyle/>
          <a:p>
            <a:r>
              <a:rPr lang="en-US" sz="1800" kern="100" dirty="0">
                <a:effectLst/>
                <a:latin typeface="SamsungOne 400" panose="020B0503030303020204" charset="0"/>
                <a:ea typeface="Malgun Gothic" panose="020B0503020000020004" pitchFamily="34" charset="-127"/>
                <a:cs typeface="Malgun Gothic" panose="020B0503020000020004" pitchFamily="34" charset="-127"/>
              </a:rPr>
              <a:t>FG-Net is a dataset for age estimation and face recognition across ages. It is composed of a total of 1,002 images of 82 people with age range from 0 to 69 and an age gap up to 45 years</a:t>
            </a:r>
            <a:endParaRPr lang="ko-KR" altLang="en-US" dirty="0"/>
          </a:p>
        </p:txBody>
      </p:sp>
      <p:pic>
        <p:nvPicPr>
          <p:cNvPr id="1026" name="Picture 2" descr="Sample images from the FG-NET Aging database. ">
            <a:extLst>
              <a:ext uri="{FF2B5EF4-FFF2-40B4-BE49-F238E27FC236}">
                <a16:creationId xmlns:a16="http://schemas.microsoft.com/office/drawing/2014/main" id="{41A75323-F4BB-B640-2507-ADC019836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000" y="3071279"/>
            <a:ext cx="8096250" cy="288607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13304401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p:txBody>
          <a:bodyPr/>
          <a:lstStyle/>
          <a:p>
            <a:r>
              <a:rPr lang="en-US" altLang="ko-KR" dirty="0" err="1"/>
              <a:t>UTKFace</a:t>
            </a:r>
            <a:endParaRPr lang="ko-KR" altLang="en-US" dirty="0"/>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dirty="0"/>
              <a:t>2.1</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a:xfrm>
            <a:off x="790000" y="450001"/>
            <a:ext cx="6837808" cy="553741"/>
          </a:xfrm>
        </p:spPr>
        <p:txBody>
          <a:bodyPr/>
          <a:lstStyle/>
          <a:p>
            <a:r>
              <a:rPr lang="en-US" altLang="ko-KR" dirty="0"/>
              <a:t>Data Acquisition</a:t>
            </a:r>
            <a:endParaRPr lang="ko-KR" altLang="en-US" dirty="0"/>
          </a:p>
          <a:p>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a:t>02</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p:pic>
        <p:nvPicPr>
          <p:cNvPr id="2052" name="Picture 4" descr="samples">
            <a:extLst>
              <a:ext uri="{FF2B5EF4-FFF2-40B4-BE49-F238E27FC236}">
                <a16:creationId xmlns:a16="http://schemas.microsoft.com/office/drawing/2014/main" id="{C408D224-3F4F-365A-5E0C-7EED5DA1F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9811" y="2221661"/>
            <a:ext cx="3933326" cy="2915802"/>
          </a:xfrm>
          <a:prstGeom prst="rect">
            <a:avLst/>
          </a:prstGeom>
          <a:noFill/>
          <a:extLst>
            <a:ext uri="{909E8E84-426E-40DD-AFC4-6F175D3DCCD1}">
              <a14:hiddenFill xmlns:a14="http://schemas.microsoft.com/office/drawing/2010/main">
                <a:solidFill>
                  <a:srgbClr val="FFFFFF"/>
                </a:solidFill>
              </a14:hiddenFill>
            </a:ext>
          </a:extLst>
        </p:spPr>
      </p:pic>
      <p:sp>
        <p:nvSpPr>
          <p:cNvPr id="9" name="텍스트 개체 틀 6">
            <a:extLst>
              <a:ext uri="{FF2B5EF4-FFF2-40B4-BE49-F238E27FC236}">
                <a16:creationId xmlns:a16="http://schemas.microsoft.com/office/drawing/2014/main" id="{BB8FB1A2-2CBA-112E-2CEF-38AD13DE5699}"/>
              </a:ext>
            </a:extLst>
          </p:cNvPr>
          <p:cNvSpPr txBox="1">
            <a:spLocks/>
          </p:cNvSpPr>
          <p:nvPr/>
        </p:nvSpPr>
        <p:spPr>
          <a:xfrm>
            <a:off x="522289" y="2067836"/>
            <a:ext cx="4494093" cy="2239244"/>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3"/>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4"/>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solidFill>
                  <a:srgbClr val="FF0000"/>
                </a:solidFill>
              </a:rPr>
              <a:t>Highlights</a:t>
            </a:r>
          </a:p>
          <a:p>
            <a:pPr lvl="1"/>
            <a:r>
              <a:rPr lang="en-US" dirty="0"/>
              <a:t>Consists of 20k+ face image in the wild</a:t>
            </a:r>
          </a:p>
          <a:p>
            <a:pPr lvl="1"/>
            <a:r>
              <a:rPr lang="en-US" dirty="0"/>
              <a:t>Provides the correspondingly aligned  and cropped faces</a:t>
            </a:r>
          </a:p>
          <a:p>
            <a:pPr lvl="1"/>
            <a:r>
              <a:rPr lang="en-US" dirty="0"/>
              <a:t>Provides the corresponding landmark ( 68 points )</a:t>
            </a:r>
          </a:p>
          <a:p>
            <a:pPr lvl="1"/>
            <a:r>
              <a:rPr lang="en-US" dirty="0"/>
              <a:t>Images are labelled by age, gender, and ethnicity</a:t>
            </a:r>
          </a:p>
          <a:p>
            <a:pPr lvl="1"/>
            <a:endParaRPr lang="en-US" altLang="ko-KR" dirty="0"/>
          </a:p>
          <a:p>
            <a:pPr marL="177747" lvl="1" indent="0">
              <a:buNone/>
            </a:pPr>
            <a:endParaRPr lang="en-US" altLang="ko-KR" dirty="0"/>
          </a:p>
        </p:txBody>
      </p:sp>
      <p:sp>
        <p:nvSpPr>
          <p:cNvPr id="10" name="텍스트 개체 틀 6">
            <a:extLst>
              <a:ext uri="{FF2B5EF4-FFF2-40B4-BE49-F238E27FC236}">
                <a16:creationId xmlns:a16="http://schemas.microsoft.com/office/drawing/2014/main" id="{B85929B8-74FE-8347-3587-D0F42B0866FF}"/>
              </a:ext>
            </a:extLst>
          </p:cNvPr>
          <p:cNvSpPr txBox="1">
            <a:spLocks/>
          </p:cNvSpPr>
          <p:nvPr/>
        </p:nvSpPr>
        <p:spPr>
          <a:xfrm>
            <a:off x="522289" y="3809754"/>
            <a:ext cx="4759012" cy="2411584"/>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3"/>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4"/>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solidFill>
                  <a:srgbClr val="FF0000"/>
                </a:solidFill>
              </a:rPr>
              <a:t>Labels – </a:t>
            </a:r>
            <a:r>
              <a:rPr lang="en-US" b="0" i="0" dirty="0">
                <a:solidFill>
                  <a:srgbClr val="222222"/>
                </a:solidFill>
                <a:effectLst/>
                <a:highlight>
                  <a:srgbClr val="FFFFFF"/>
                </a:highlight>
                <a:latin typeface="Monaco"/>
              </a:rPr>
              <a:t>[age]_[gender]_[race]_[date&amp;time].jpg</a:t>
            </a:r>
            <a:endParaRPr lang="en-US" dirty="0">
              <a:solidFill>
                <a:srgbClr val="FF0000"/>
              </a:solidFill>
            </a:endParaRPr>
          </a:p>
          <a:p>
            <a:pPr lvl="1"/>
            <a:r>
              <a:rPr lang="en-US" dirty="0"/>
              <a:t>[age]  </a:t>
            </a:r>
            <a:r>
              <a:rPr lang="en-US" altLang="ko-KR" dirty="0"/>
              <a:t>is an integer from 0 to 116, indicating the age</a:t>
            </a:r>
          </a:p>
          <a:p>
            <a:pPr lvl="1"/>
            <a:r>
              <a:rPr lang="en-US" dirty="0"/>
              <a:t>[gender] </a:t>
            </a:r>
            <a:r>
              <a:rPr lang="en-US" altLang="ko-KR" dirty="0"/>
              <a:t>is either 0 (male) or 1 (female)</a:t>
            </a:r>
          </a:p>
          <a:p>
            <a:pPr lvl="1"/>
            <a:r>
              <a:rPr lang="en-US" dirty="0"/>
              <a:t>[race] </a:t>
            </a:r>
            <a:r>
              <a:rPr lang="en-US" altLang="ko-KR" dirty="0"/>
              <a:t> is an integer from 0 to 4, denoting White, Black, Asian, Indian, and Others (like Hispanic, Latino, Middle Eastern)</a:t>
            </a:r>
          </a:p>
          <a:p>
            <a:pPr lvl="1"/>
            <a:r>
              <a:rPr lang="en-US" altLang="ko-KR" dirty="0"/>
              <a:t>[</a:t>
            </a:r>
            <a:r>
              <a:rPr lang="en-US" altLang="ko-KR" dirty="0" err="1"/>
              <a:t>date&amp;time</a:t>
            </a:r>
            <a:r>
              <a:rPr lang="en-US" altLang="ko-KR" dirty="0"/>
              <a:t>] showing the date and time an image was collected to </a:t>
            </a:r>
            <a:r>
              <a:rPr lang="en-US" altLang="ko-KR" dirty="0" err="1"/>
              <a:t>UTKFace</a:t>
            </a:r>
            <a:endParaRPr lang="en-US" altLang="ko-KR" dirty="0"/>
          </a:p>
          <a:p>
            <a:pPr marL="177747" lvl="1" indent="0">
              <a:buNone/>
            </a:pPr>
            <a:endParaRPr lang="en-US" altLang="ko-KR" dirty="0"/>
          </a:p>
        </p:txBody>
      </p:sp>
      <p:sp>
        <p:nvSpPr>
          <p:cNvPr id="11" name="Rectangle 10"/>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5679938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p:txBody>
          <a:bodyPr/>
          <a:lstStyle/>
          <a:p>
            <a:r>
              <a:rPr lang="en-US" altLang="ko-KR" dirty="0"/>
              <a:t>ResNet-50</a:t>
            </a:r>
            <a:endParaRPr lang="ko-KR" altLang="en-US" dirty="0"/>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dirty="0"/>
              <a:t>2.2</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dirty="0"/>
              <a:t>Training Methodology</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a:t>02</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522288" y="2221661"/>
            <a:ext cx="8055439" cy="2145240"/>
          </a:xfrm>
        </p:spPr>
        <p:txBody>
          <a:bodyPr/>
          <a:lstStyle/>
          <a:p>
            <a:r>
              <a:rPr lang="en-US" altLang="ko-KR" dirty="0">
                <a:solidFill>
                  <a:srgbClr val="FF0000"/>
                </a:solidFill>
              </a:rPr>
              <a:t>Introduce</a:t>
            </a:r>
          </a:p>
          <a:p>
            <a:pPr lvl="1"/>
            <a:r>
              <a:rPr lang="en-US" altLang="ko-KR" dirty="0"/>
              <a:t>ResNet-50 is CNN architecture that belongs to the ResNet (Residual Networks) family, a series of models designed to address the challenges associated with training deep neural networks</a:t>
            </a:r>
          </a:p>
          <a:p>
            <a:pPr lvl="1"/>
            <a:r>
              <a:rPr lang="en-US" altLang="ko-KR" dirty="0"/>
              <a:t>Developed by researchers at Microsoft Research Asia, ResNet-50 is renowned for its depth and efficiency in image classification tasks</a:t>
            </a:r>
          </a:p>
          <a:p>
            <a:pPr lvl="1"/>
            <a:r>
              <a:rPr lang="en-US" altLang="ko-KR" dirty="0"/>
              <a:t>ResNet-50 was released in 2015, but remains a notable model in the history of image classification</a:t>
            </a:r>
            <a:endParaRPr lang="ko-KR" altLang="en-US" dirty="0"/>
          </a:p>
        </p:txBody>
      </p:sp>
      <p:pic>
        <p:nvPicPr>
          <p:cNvPr id="3076" name="Picture 4">
            <a:extLst>
              <a:ext uri="{FF2B5EF4-FFF2-40B4-BE49-F238E27FC236}">
                <a16:creationId xmlns:a16="http://schemas.microsoft.com/office/drawing/2014/main" id="{B991D580-3E52-242D-55A0-D0AA6D478562}"/>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51622" y="3975169"/>
            <a:ext cx="6996769" cy="22533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26080035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a:xfrm>
            <a:off x="433405" y="1165374"/>
            <a:ext cx="8541187" cy="492443"/>
          </a:xfrm>
        </p:spPr>
        <p:txBody>
          <a:bodyPr/>
          <a:lstStyle/>
          <a:p>
            <a:r>
              <a:rPr lang="en-US" altLang="ko-KR" dirty="0"/>
              <a:t>ResNet-50</a:t>
            </a:r>
            <a:endParaRPr lang="ko-KR" altLang="en-US" dirty="0"/>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dirty="0"/>
              <a:t>2.2</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dirty="0"/>
              <a:t>Training Methodology</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a:t>02</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522286" y="1810210"/>
            <a:ext cx="8126058" cy="2513961"/>
          </a:xfrm>
        </p:spPr>
        <p:txBody>
          <a:bodyPr/>
          <a:lstStyle/>
          <a:p>
            <a:r>
              <a:rPr lang="en-US" altLang="ko-KR" dirty="0">
                <a:solidFill>
                  <a:srgbClr val="FF0000"/>
                </a:solidFill>
              </a:rPr>
              <a:t>Architecture</a:t>
            </a:r>
          </a:p>
          <a:p>
            <a:pPr lvl="1"/>
            <a:r>
              <a:rPr lang="en-US" dirty="0"/>
              <a:t>The architecture of ResNet-50 consists of 50 layers and uses residual blocks to maintain information across layers</a:t>
            </a:r>
          </a:p>
          <a:p>
            <a:pPr lvl="1"/>
            <a:r>
              <a:rPr lang="en-US" b="1" dirty="0"/>
              <a:t>Conv1</a:t>
            </a:r>
            <a:r>
              <a:rPr lang="en-US" dirty="0"/>
              <a:t>: A convolutional layer with 64 filters, a 7x7 kernel size, and a stride of 2.</a:t>
            </a:r>
          </a:p>
          <a:p>
            <a:pPr lvl="1"/>
            <a:r>
              <a:rPr lang="en-US" b="1" dirty="0"/>
              <a:t>Max Pooling</a:t>
            </a:r>
            <a:r>
              <a:rPr lang="en-US" dirty="0"/>
              <a:t>: A max pooling layer with a 3x3 kernel size and a stride of 2.</a:t>
            </a:r>
          </a:p>
          <a:p>
            <a:pPr lvl="1"/>
            <a:r>
              <a:rPr lang="en-US" b="1" dirty="0"/>
              <a:t>Conv2x</a:t>
            </a:r>
            <a:r>
              <a:rPr lang="en-US" dirty="0"/>
              <a:t>: 3 residual blocks, each block containing 3 convolutional layers (with 64, 64, and 256 filters).</a:t>
            </a:r>
          </a:p>
          <a:p>
            <a:pPr lvl="1"/>
            <a:r>
              <a:rPr lang="en-US" b="1" dirty="0"/>
              <a:t>Average Pooling</a:t>
            </a:r>
            <a:r>
              <a:rPr lang="en-US" dirty="0"/>
              <a:t>: An average pooling layer</a:t>
            </a:r>
          </a:p>
          <a:p>
            <a:pPr lvl="1"/>
            <a:r>
              <a:rPr lang="en-US" b="1" dirty="0"/>
              <a:t>Fully Connected (FC)</a:t>
            </a:r>
            <a:r>
              <a:rPr lang="en-US" dirty="0"/>
              <a:t>: The final fully connected layer with the number of nodes equal to the number of output classes.</a:t>
            </a:r>
          </a:p>
        </p:txBody>
      </p:sp>
      <p:pic>
        <p:nvPicPr>
          <p:cNvPr id="3076" name="Picture 4">
            <a:extLst>
              <a:ext uri="{FF2B5EF4-FFF2-40B4-BE49-F238E27FC236}">
                <a16:creationId xmlns:a16="http://schemas.microsoft.com/office/drawing/2014/main" id="{B991D580-3E52-242D-55A0-D0AA6D478562}"/>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419091" y="4324171"/>
            <a:ext cx="5964475" cy="192090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1754634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a:xfrm>
            <a:off x="449468" y="1260539"/>
            <a:ext cx="8541187" cy="492443"/>
          </a:xfrm>
        </p:spPr>
        <p:txBody>
          <a:bodyPr/>
          <a:lstStyle/>
          <a:p>
            <a:r>
              <a:rPr lang="en-US" altLang="ko-KR" dirty="0"/>
              <a:t>ResNet-50</a:t>
            </a:r>
            <a:endParaRPr lang="ko-KR" altLang="en-US" dirty="0"/>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dirty="0"/>
              <a:t>2.2</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dirty="0"/>
              <a:t>Training Methodology</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a:t>02</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449468" y="1880499"/>
            <a:ext cx="8055439" cy="2145240"/>
          </a:xfrm>
        </p:spPr>
        <p:txBody>
          <a:bodyPr/>
          <a:lstStyle/>
          <a:p>
            <a:r>
              <a:rPr lang="en-US" altLang="ko-KR" dirty="0">
                <a:solidFill>
                  <a:srgbClr val="FF0000"/>
                </a:solidFill>
              </a:rPr>
              <a:t>Training</a:t>
            </a:r>
          </a:p>
          <a:p>
            <a:pPr lvl="1"/>
            <a:r>
              <a:rPr lang="en-US" altLang="ko-KR" dirty="0"/>
              <a:t> Applied transfer learning method by using pre-trained Resnet-50 weight and adjust the linear feature layer</a:t>
            </a:r>
          </a:p>
          <a:p>
            <a:pPr lvl="1"/>
            <a:r>
              <a:rPr lang="en-US" altLang="ko-KR" dirty="0"/>
              <a:t>Added a dropout layer which is tunning random neuron weight equal to 0 so that the loss function can effectively adjusts the weight and gives better performance while reducing overfitting.</a:t>
            </a:r>
          </a:p>
          <a:p>
            <a:pPr lvl="1"/>
            <a:r>
              <a:rPr lang="en-US" altLang="ko-KR" dirty="0"/>
              <a:t>we only save the best model which means the model with best metric will be saved every epoch</a:t>
            </a:r>
          </a:p>
          <a:p>
            <a:pPr lvl="1"/>
            <a:r>
              <a:rPr lang="en-US" altLang="ko-KR" dirty="0"/>
              <a:t> Later, this model can be loaded and used as a checkpoint and continue deeper learning</a:t>
            </a:r>
            <a:endParaRPr lang="ko-KR" altLang="en-US" dirty="0"/>
          </a:p>
        </p:txBody>
      </p:sp>
      <p:pic>
        <p:nvPicPr>
          <p:cNvPr id="3076" name="Picture 4">
            <a:extLst>
              <a:ext uri="{FF2B5EF4-FFF2-40B4-BE49-F238E27FC236}">
                <a16:creationId xmlns:a16="http://schemas.microsoft.com/office/drawing/2014/main" id="{B991D580-3E52-242D-55A0-D0AA6D478562}"/>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42214" y="4153256"/>
            <a:ext cx="6996769" cy="22533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35595323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p:txBody>
          <a:bodyPr/>
          <a:lstStyle/>
          <a:p>
            <a:r>
              <a:rPr lang="en-US" altLang="ko-KR" dirty="0"/>
              <a:t>Workflow</a:t>
            </a:r>
            <a:endParaRPr lang="ko-KR" altLang="en-US" dirty="0"/>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dirty="0"/>
              <a:t>2.3</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dirty="0"/>
              <a:t>Workflow</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a:t>02</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522289" y="2042702"/>
            <a:ext cx="2955850" cy="3922262"/>
          </a:xfrm>
        </p:spPr>
        <p:txBody>
          <a:bodyPr/>
          <a:lstStyle/>
          <a:p>
            <a:pPr lvl="1"/>
            <a:r>
              <a:rPr lang="en-US" sz="1200" b="1" kern="100" dirty="0">
                <a:latin typeface="SamsungOne 400" panose="020B0503030303020204" charset="0"/>
                <a:ea typeface="Malgun Gothic" panose="020B0503020000020004" pitchFamily="34" charset="-127"/>
                <a:cs typeface="Malgun Gothic" panose="020B0503020000020004" pitchFamily="34" charset="-127"/>
              </a:rPr>
              <a:t>1</a:t>
            </a:r>
            <a:r>
              <a:rPr lang="en-US" sz="1200" kern="100" dirty="0">
                <a:latin typeface="SamsungOne 400" panose="020B0503030303020204" charset="0"/>
                <a:ea typeface="Malgun Gothic" panose="020B0503020000020004" pitchFamily="34" charset="-127"/>
                <a:cs typeface="Malgun Gothic" panose="020B0503020000020004" pitchFamily="34" charset="-127"/>
              </a:rPr>
              <a:t>. Data preprocessing</a:t>
            </a:r>
          </a:p>
          <a:p>
            <a:pPr lvl="1"/>
            <a:r>
              <a:rPr lang="en-US" sz="1200" b="1" kern="100" dirty="0">
                <a:effectLst/>
                <a:latin typeface="SamsungOne 400" panose="020B0503030303020204" charset="0"/>
                <a:ea typeface="Malgun Gothic" panose="020B0503020000020004" pitchFamily="34" charset="-127"/>
                <a:cs typeface="Malgun Gothic" panose="020B0503020000020004" pitchFamily="34" charset="-127"/>
              </a:rPr>
              <a:t>2</a:t>
            </a:r>
            <a:r>
              <a:rPr lang="en-US" sz="1200" kern="100" dirty="0">
                <a:effectLst/>
                <a:latin typeface="SamsungOne 400" panose="020B0503030303020204" charset="0"/>
                <a:ea typeface="Malgun Gothic" panose="020B0503020000020004" pitchFamily="34" charset="-127"/>
                <a:cs typeface="Malgun Gothic" panose="020B0503020000020004" pitchFamily="34" charset="-127"/>
              </a:rPr>
              <a:t>. Split </a:t>
            </a:r>
            <a:r>
              <a:rPr lang="en-US" sz="1200" kern="100" dirty="0">
                <a:latin typeface="SamsungOne 400" panose="020B0503030303020204" charset="0"/>
                <a:ea typeface="Malgun Gothic" panose="020B0503020000020004" pitchFamily="34" charset="-127"/>
                <a:cs typeface="Malgun Gothic" panose="020B0503020000020004" pitchFamily="34" charset="-127"/>
              </a:rPr>
              <a:t>T</a:t>
            </a:r>
            <a:r>
              <a:rPr lang="en-US" sz="1200" kern="100" dirty="0">
                <a:effectLst/>
                <a:latin typeface="SamsungOne 400" panose="020B0503030303020204" charset="0"/>
                <a:ea typeface="Malgun Gothic" panose="020B0503020000020004" pitchFamily="34" charset="-127"/>
                <a:cs typeface="Malgun Gothic" panose="020B0503020000020004" pitchFamily="34" charset="-127"/>
              </a:rPr>
              <a:t>raining, Validation, and Test dataset</a:t>
            </a:r>
          </a:p>
          <a:p>
            <a:pPr lvl="1"/>
            <a:r>
              <a:rPr lang="en-US" altLang="ko-KR" sz="1200" b="1" kern="100" dirty="0">
                <a:latin typeface="SamsungOne 400" panose="020B0503030303020204" charset="0"/>
                <a:ea typeface="Malgun Gothic" panose="020B0503020000020004" pitchFamily="34" charset="-127"/>
              </a:rPr>
              <a:t>3</a:t>
            </a:r>
            <a:r>
              <a:rPr lang="en-US" altLang="ko-KR" sz="1200" kern="100" dirty="0">
                <a:latin typeface="SamsungOne 400" panose="020B0503030303020204" charset="0"/>
                <a:ea typeface="Malgun Gothic" panose="020B0503020000020004" pitchFamily="34" charset="-127"/>
              </a:rPr>
              <a:t>. Create data augmentation to increase dataset size and prevent overfitting</a:t>
            </a:r>
          </a:p>
          <a:p>
            <a:pPr lvl="1"/>
            <a:r>
              <a:rPr lang="en-US" altLang="ko-KR" sz="1200" b="1" kern="100" dirty="0">
                <a:latin typeface="SamsungOne 400" panose="020B0503030303020204" charset="0"/>
                <a:ea typeface="Malgun Gothic" panose="020B0503020000020004" pitchFamily="34" charset="-127"/>
              </a:rPr>
              <a:t>4</a:t>
            </a:r>
            <a:r>
              <a:rPr lang="en-US" altLang="ko-KR" sz="1200" kern="100" dirty="0">
                <a:latin typeface="SamsungOne 400" panose="020B0503030303020204" charset="0"/>
                <a:ea typeface="Malgun Gothic" panose="020B0503020000020004" pitchFamily="34" charset="-127"/>
              </a:rPr>
              <a:t>. Design a CNN model inherited from ResNet-50</a:t>
            </a:r>
          </a:p>
          <a:p>
            <a:pPr lvl="1"/>
            <a:r>
              <a:rPr lang="en-US" altLang="ko-KR" sz="1200" b="1" kern="100" dirty="0">
                <a:latin typeface="SamsungOne 400" panose="020B0503030303020204" charset="0"/>
                <a:ea typeface="Malgun Gothic" panose="020B0503020000020004" pitchFamily="34" charset="-127"/>
              </a:rPr>
              <a:t>5</a:t>
            </a:r>
            <a:r>
              <a:rPr lang="en-US" altLang="ko-KR" sz="1200" kern="100" dirty="0">
                <a:latin typeface="SamsungOne 400" panose="020B0503030303020204" charset="0"/>
                <a:ea typeface="Malgun Gothic" panose="020B0503020000020004" pitchFamily="34" charset="-127"/>
              </a:rPr>
              <a:t>. Training process with hyperparameters feed the training dataset </a:t>
            </a:r>
          </a:p>
          <a:p>
            <a:pPr lvl="1"/>
            <a:r>
              <a:rPr lang="en-US" altLang="ko-KR" sz="1200" b="1" kern="100" dirty="0">
                <a:latin typeface="SamsungOne 400" panose="020B0503030303020204" charset="0"/>
                <a:ea typeface="Malgun Gothic" panose="020B0503020000020004" pitchFamily="34" charset="-127"/>
              </a:rPr>
              <a:t>6</a:t>
            </a:r>
            <a:r>
              <a:rPr lang="en-US" altLang="ko-KR" sz="1200" kern="100" dirty="0">
                <a:latin typeface="SamsungOne 400" panose="020B0503030303020204" charset="0"/>
                <a:ea typeface="Malgun Gothic" panose="020B0503020000020004" pitchFamily="34" charset="-127"/>
              </a:rPr>
              <a:t>. Use testing dataset to double-check the accuracy of output model</a:t>
            </a:r>
          </a:p>
          <a:p>
            <a:pPr lvl="1"/>
            <a:r>
              <a:rPr lang="en-US" altLang="ko-KR" sz="1200" b="1" kern="100" dirty="0">
                <a:latin typeface="SamsungOne 400" panose="020B0503030303020204" charset="0"/>
                <a:ea typeface="Malgun Gothic" panose="020B0503020000020004" pitchFamily="34" charset="-127"/>
              </a:rPr>
              <a:t>7</a:t>
            </a:r>
            <a:r>
              <a:rPr lang="en-US" altLang="ko-KR" sz="1200" kern="100" dirty="0">
                <a:latin typeface="SamsungOne 400" panose="020B0503030303020204" charset="0"/>
                <a:ea typeface="Malgun Gothic" panose="020B0503020000020004" pitchFamily="34" charset="-127"/>
              </a:rPr>
              <a:t>.  Start over again at training process with different hyperparameters</a:t>
            </a:r>
          </a:p>
          <a:p>
            <a:pPr lvl="1"/>
            <a:endParaRPr lang="ko-KR" altLang="en-US" sz="1200" dirty="0"/>
          </a:p>
        </p:txBody>
      </p:sp>
      <p:pic>
        <p:nvPicPr>
          <p:cNvPr id="9" name="Picture 8">
            <a:extLst>
              <a:ext uri="{FF2B5EF4-FFF2-40B4-BE49-F238E27FC236}">
                <a16:creationId xmlns:a16="http://schemas.microsoft.com/office/drawing/2014/main" id="{3CB7D11F-18AB-DD0E-150C-08F8A14033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0830" y="2042701"/>
            <a:ext cx="5722620" cy="3644265"/>
          </a:xfrm>
          <a:prstGeom prst="rect">
            <a:avLst/>
          </a:prstGeom>
          <a:noFill/>
          <a:ln>
            <a:noFill/>
          </a:ln>
        </p:spPr>
      </p:pic>
      <p:sp>
        <p:nvSpPr>
          <p:cNvPr id="10" name="Rectangle 9"/>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34057091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p:txBody>
          <a:bodyPr/>
          <a:lstStyle/>
          <a:p>
            <a:r>
              <a:rPr lang="en-US" altLang="ko-KR" dirty="0"/>
              <a:t>Data preparation</a:t>
            </a:r>
            <a:endParaRPr lang="ko-KR" altLang="en-US" dirty="0"/>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dirty="0"/>
              <a:t>2.4</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dirty="0"/>
              <a:t>System Design</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a:t>02</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449468" y="2084928"/>
            <a:ext cx="8055439" cy="914400"/>
          </a:xfrm>
        </p:spPr>
        <p:txBody>
          <a:bodyPr/>
          <a:lstStyle/>
          <a:p>
            <a:pPr marL="0" indent="0">
              <a:buNone/>
            </a:pPr>
            <a:r>
              <a:rPr lang="en-US" sz="1600" kern="100" dirty="0">
                <a:latin typeface="SamsungOne 400" panose="020B0503030303020204" charset="0"/>
                <a:ea typeface="Malgun Gothic" panose="020B0503020000020004" pitchFamily="34" charset="-127"/>
                <a:cs typeface="Malgun Gothic" panose="020B0503020000020004" pitchFamily="34" charset="-127"/>
              </a:rPr>
              <a:t>S</a:t>
            </a:r>
            <a:r>
              <a:rPr lang="en-US" sz="1600" kern="100" dirty="0">
                <a:effectLst/>
                <a:latin typeface="SamsungOne 400" panose="020B0503030303020204" charset="0"/>
                <a:ea typeface="Malgun Gothic" panose="020B0503020000020004" pitchFamily="34" charset="-127"/>
                <a:cs typeface="Malgun Gothic" panose="020B0503020000020004" pitchFamily="34" charset="-127"/>
              </a:rPr>
              <a:t>plit training, validation and testing dataset in different 0.68 : 0.12 : 0.2 ratio respectively using built-in function in </a:t>
            </a:r>
            <a:r>
              <a:rPr lang="en-US" sz="1600" b="1" kern="100" dirty="0">
                <a:effectLst/>
                <a:latin typeface="SamsungOne 400" panose="020B0503030303020204" charset="0"/>
                <a:ea typeface="Malgun Gothic" panose="020B0503020000020004" pitchFamily="34" charset="-127"/>
                <a:cs typeface="Malgun Gothic" panose="020B0503020000020004" pitchFamily="34" charset="-127"/>
              </a:rPr>
              <a:t>scikit-learn </a:t>
            </a:r>
            <a:r>
              <a:rPr lang="en-US" sz="1600" kern="100" dirty="0">
                <a:effectLst/>
                <a:latin typeface="SamsungOne 400" panose="020B0503030303020204" charset="0"/>
                <a:ea typeface="Malgun Gothic" panose="020B0503020000020004" pitchFamily="34" charset="-127"/>
                <a:cs typeface="Malgun Gothic" panose="020B0503020000020004" pitchFamily="34" charset="-127"/>
              </a:rPr>
              <a:t>library. </a:t>
            </a:r>
            <a:endParaRPr lang="en-US" altLang="ko-KR" sz="1600" dirty="0"/>
          </a:p>
        </p:txBody>
      </p:sp>
      <p:pic>
        <p:nvPicPr>
          <p:cNvPr id="7172" name="Picture 4">
            <a:extLst>
              <a:ext uri="{FF2B5EF4-FFF2-40B4-BE49-F238E27FC236}">
                <a16:creationId xmlns:a16="http://schemas.microsoft.com/office/drawing/2014/main" id="{D164D7B6-9C2D-5574-D922-AB678551A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487" y="2845503"/>
            <a:ext cx="6544088" cy="335805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37064637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p:txBody>
          <a:bodyPr/>
          <a:lstStyle/>
          <a:p>
            <a:r>
              <a:rPr lang="en-US" altLang="ko-KR" dirty="0"/>
              <a:t>Data preparation</a:t>
            </a:r>
            <a:endParaRPr lang="ko-KR" altLang="en-US" dirty="0"/>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dirty="0"/>
              <a:t>2.4</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dirty="0"/>
              <a:t>System Design</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a:t>02</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449468" y="2084928"/>
            <a:ext cx="8055439" cy="914400"/>
          </a:xfrm>
        </p:spPr>
        <p:txBody>
          <a:bodyPr/>
          <a:lstStyle/>
          <a:p>
            <a:pPr marL="0" indent="0">
              <a:buNone/>
            </a:pPr>
            <a:r>
              <a:rPr lang="en-US" sz="1600" kern="100" dirty="0">
                <a:latin typeface="SamsungOne 400" panose="020B0503030303020204" charset="0"/>
                <a:ea typeface="Malgun Gothic" panose="020B0503020000020004" pitchFamily="34" charset="-127"/>
                <a:cs typeface="Malgun Gothic" panose="020B0503020000020004" pitchFamily="34" charset="-127"/>
              </a:rPr>
              <a:t>S</a:t>
            </a:r>
            <a:r>
              <a:rPr lang="en-US" sz="1600" kern="100" dirty="0">
                <a:effectLst/>
                <a:latin typeface="SamsungOne 400" panose="020B0503030303020204" charset="0"/>
                <a:ea typeface="Malgun Gothic" panose="020B0503020000020004" pitchFamily="34" charset="-127"/>
                <a:cs typeface="Malgun Gothic" panose="020B0503020000020004" pitchFamily="34" charset="-127"/>
              </a:rPr>
              <a:t>plit training, validation and testing dataset in different 0.68 : 0.12 : 0.2 ratio respectively using built-in function in </a:t>
            </a:r>
            <a:r>
              <a:rPr lang="en-US" sz="1600" b="1" kern="100" dirty="0">
                <a:effectLst/>
                <a:latin typeface="SamsungOne 400" panose="020B0503030303020204" charset="0"/>
                <a:ea typeface="Malgun Gothic" panose="020B0503020000020004" pitchFamily="34" charset="-127"/>
                <a:cs typeface="Malgun Gothic" panose="020B0503020000020004" pitchFamily="34" charset="-127"/>
              </a:rPr>
              <a:t>scikit-learn </a:t>
            </a:r>
            <a:r>
              <a:rPr lang="en-US" sz="1600" kern="100" dirty="0">
                <a:effectLst/>
                <a:latin typeface="SamsungOne 400" panose="020B0503030303020204" charset="0"/>
                <a:ea typeface="Malgun Gothic" panose="020B0503020000020004" pitchFamily="34" charset="-127"/>
                <a:cs typeface="Malgun Gothic" panose="020B0503020000020004" pitchFamily="34" charset="-127"/>
              </a:rPr>
              <a:t>library. </a:t>
            </a:r>
            <a:endParaRPr lang="en-US" altLang="ko-KR" sz="1600" dirty="0"/>
          </a:p>
        </p:txBody>
      </p:sp>
      <p:pic>
        <p:nvPicPr>
          <p:cNvPr id="7172" name="Picture 4">
            <a:extLst>
              <a:ext uri="{FF2B5EF4-FFF2-40B4-BE49-F238E27FC236}">
                <a16:creationId xmlns:a16="http://schemas.microsoft.com/office/drawing/2014/main" id="{D164D7B6-9C2D-5574-D922-AB678551A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487" y="2845503"/>
            <a:ext cx="6544088" cy="335805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20921400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a:extLst>
              <a:ext uri="{FF2B5EF4-FFF2-40B4-BE49-F238E27FC236}">
                <a16:creationId xmlns:a16="http://schemas.microsoft.com/office/drawing/2014/main" id="{1E42F3CA-E8F5-41D4-A677-F15543C46B01}"/>
              </a:ext>
            </a:extLst>
          </p:cNvPr>
          <p:cNvGrpSpPr/>
          <p:nvPr/>
        </p:nvGrpSpPr>
        <p:grpSpPr>
          <a:xfrm>
            <a:off x="371618" y="1754257"/>
            <a:ext cx="4379913" cy="1509370"/>
            <a:chOff x="4181256" y="3224809"/>
            <a:chExt cx="4379913" cy="1509370"/>
          </a:xfrm>
        </p:grpSpPr>
        <p:sp>
          <p:nvSpPr>
            <p:cNvPr id="5" name="직사각형 4">
              <a:extLst>
                <a:ext uri="{FF2B5EF4-FFF2-40B4-BE49-F238E27FC236}">
                  <a16:creationId xmlns:a16="http://schemas.microsoft.com/office/drawing/2014/main" id="{EEA224A4-F527-4CB0-B62E-359CBCD4E781}"/>
                </a:ext>
              </a:extLst>
            </p:cNvPr>
            <p:cNvSpPr/>
            <p:nvPr/>
          </p:nvSpPr>
          <p:spPr>
            <a:xfrm>
              <a:off x="4364136" y="3225982"/>
              <a:ext cx="41970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1. </a:t>
              </a:r>
              <a:r>
                <a:rPr lang="en-US" altLang="ko-KR" dirty="0" smtClean="0">
                  <a:solidFill>
                    <a:schemeClr val="tx1">
                      <a:lumMod val="75000"/>
                      <a:lumOff val="25000"/>
                    </a:schemeClr>
                  </a:solidFill>
                  <a:latin typeface="SamsungOne 700" panose="020B0803030303020204" pitchFamily="34" charset="0"/>
                  <a:ea typeface="SamsungOne 700" panose="020B0803030303020204" pitchFamily="34" charset="0"/>
                </a:rPr>
                <a:t>Introduction</a:t>
              </a:r>
              <a:endParaRPr lang="en-US" altLang="ko-KR"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6" name="직사각형 5">
              <a:extLst>
                <a:ext uri="{FF2B5EF4-FFF2-40B4-BE49-F238E27FC236}">
                  <a16:creationId xmlns:a16="http://schemas.microsoft.com/office/drawing/2014/main" id="{F55CBCEC-393B-4E62-A937-E41B3CD7A93E}"/>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sp>
          <p:nvSpPr>
            <p:cNvPr id="7" name="직사각형 6">
              <a:extLst>
                <a:ext uri="{FF2B5EF4-FFF2-40B4-BE49-F238E27FC236}">
                  <a16:creationId xmlns:a16="http://schemas.microsoft.com/office/drawing/2014/main" id="{276F31AB-CE0B-4C60-A822-96C574A8736B}"/>
                </a:ext>
              </a:extLst>
            </p:cNvPr>
            <p:cNvSpPr/>
            <p:nvPr/>
          </p:nvSpPr>
          <p:spPr>
            <a:xfrm>
              <a:off x="5160752" y="3641572"/>
              <a:ext cx="3400417" cy="1092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1.1. Background Information</a:t>
              </a: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1.2. Motivation and Objective</a:t>
              </a: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1.3. Members and Role Assignments</a:t>
              </a: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1.4. Schedule and Milestones</a:t>
              </a:r>
              <a:endParaRPr lang="en-US" altLang="ko-KR" sz="1400" dirty="0">
                <a:solidFill>
                  <a:schemeClr val="bg1">
                    <a:lumMod val="65000"/>
                  </a:schemeClr>
                </a:solidFill>
                <a:latin typeface="SamsungOne 400" panose="020B0503030303020204" pitchFamily="34" charset="0"/>
                <a:ea typeface="SamsungOne 400" panose="020B0503030303020204" pitchFamily="34" charset="0"/>
              </a:endParaRPr>
            </a:p>
          </p:txBody>
        </p:sp>
      </p:grpSp>
      <p:grpSp>
        <p:nvGrpSpPr>
          <p:cNvPr id="8" name="Group 1">
            <a:extLst>
              <a:ext uri="{FF2B5EF4-FFF2-40B4-BE49-F238E27FC236}">
                <a16:creationId xmlns:a16="http://schemas.microsoft.com/office/drawing/2014/main" id="{730BB671-9743-4819-9105-2FF86D4E0E36}"/>
              </a:ext>
            </a:extLst>
          </p:cNvPr>
          <p:cNvGrpSpPr/>
          <p:nvPr/>
        </p:nvGrpSpPr>
        <p:grpSpPr>
          <a:xfrm>
            <a:off x="371618" y="3763502"/>
            <a:ext cx="4379913" cy="1801758"/>
            <a:chOff x="4181256" y="3224809"/>
            <a:chExt cx="4379913" cy="1801758"/>
          </a:xfrm>
        </p:grpSpPr>
        <p:sp>
          <p:nvSpPr>
            <p:cNvPr id="9" name="직사각형 37">
              <a:extLst>
                <a:ext uri="{FF2B5EF4-FFF2-40B4-BE49-F238E27FC236}">
                  <a16:creationId xmlns:a16="http://schemas.microsoft.com/office/drawing/2014/main" id="{44B7DD30-17C5-4D7E-8AC2-EA4E01FBA36D}"/>
                </a:ext>
              </a:extLst>
            </p:cNvPr>
            <p:cNvSpPr/>
            <p:nvPr/>
          </p:nvSpPr>
          <p:spPr>
            <a:xfrm>
              <a:off x="4364136" y="3225982"/>
              <a:ext cx="41970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2. Project Execution</a:t>
              </a:r>
            </a:p>
          </p:txBody>
        </p:sp>
        <p:sp>
          <p:nvSpPr>
            <p:cNvPr id="10" name="직사각형 38">
              <a:extLst>
                <a:ext uri="{FF2B5EF4-FFF2-40B4-BE49-F238E27FC236}">
                  <a16:creationId xmlns:a16="http://schemas.microsoft.com/office/drawing/2014/main" id="{0544C2E7-AEB2-4C9F-BC7B-16A176B1A6CD}"/>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sp>
          <p:nvSpPr>
            <p:cNvPr id="11" name="직사각형 39">
              <a:extLst>
                <a:ext uri="{FF2B5EF4-FFF2-40B4-BE49-F238E27FC236}">
                  <a16:creationId xmlns:a16="http://schemas.microsoft.com/office/drawing/2014/main" id="{8FF9FD52-A1FA-45F7-80A2-FC3AF69D82B2}"/>
                </a:ext>
              </a:extLst>
            </p:cNvPr>
            <p:cNvSpPr/>
            <p:nvPr/>
          </p:nvSpPr>
          <p:spPr>
            <a:xfrm>
              <a:off x="5160752" y="3641572"/>
              <a:ext cx="3400417"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2.1. Data Acquisition</a:t>
              </a: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2.2. Training Methodology</a:t>
              </a: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2.3. Workflow</a:t>
              </a: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2.1. System Design</a:t>
              </a:r>
            </a:p>
            <a:p>
              <a:pPr>
                <a:spcAft>
                  <a:spcPts val="600"/>
                </a:spcAft>
              </a:pPr>
              <a:endParaRPr lang="en-US" altLang="ko-KR" sz="1400" dirty="0">
                <a:solidFill>
                  <a:srgbClr val="193EB0"/>
                </a:solidFill>
                <a:latin typeface="SamsungOne 700" panose="020B0803030303020204" pitchFamily="34" charset="0"/>
                <a:ea typeface="SamsungOne 700" panose="020B0803030303020204" pitchFamily="34" charset="0"/>
              </a:endParaRPr>
            </a:p>
          </p:txBody>
        </p:sp>
      </p:grpSp>
      <p:sp>
        <p:nvSpPr>
          <p:cNvPr id="16" name="직사각형 133">
            <a:extLst>
              <a:ext uri="{FF2B5EF4-FFF2-40B4-BE49-F238E27FC236}">
                <a16:creationId xmlns:a16="http://schemas.microsoft.com/office/drawing/2014/main" id="{71B9AA9E-B863-4155-9637-87088D8ED43A}"/>
              </a:ext>
            </a:extLst>
          </p:cNvPr>
          <p:cNvSpPr/>
          <p:nvPr/>
        </p:nvSpPr>
        <p:spPr>
          <a:xfrm>
            <a:off x="710836" y="357668"/>
            <a:ext cx="850832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smtClean="0">
                <a:solidFill>
                  <a:schemeClr val="bg1"/>
                </a:solidFill>
                <a:latin typeface="Samsung Sharp Sans" pitchFamily="2" charset="0"/>
                <a:ea typeface="Samsung Sharp Sans" pitchFamily="2" charset="0"/>
                <a:cs typeface="Samsung Sharp Sans" pitchFamily="2" charset="0"/>
              </a:rPr>
              <a:t>Facial Age Estimation</a:t>
            </a:r>
            <a:endParaRPr lang="en-US" altLang="ko-KR" sz="2400" dirty="0">
              <a:solidFill>
                <a:schemeClr val="bg1"/>
              </a:solidFill>
              <a:latin typeface="Samsung Sharp Sans" pitchFamily="2" charset="0"/>
              <a:ea typeface="Samsung Sharp Sans" pitchFamily="2" charset="0"/>
              <a:cs typeface="Samsung Sharp Sans" pitchFamily="2" charset="0"/>
            </a:endParaRPr>
          </a:p>
        </p:txBody>
      </p:sp>
      <p:grpSp>
        <p:nvGrpSpPr>
          <p:cNvPr id="17" name="Group 1">
            <a:extLst>
              <a:ext uri="{FF2B5EF4-FFF2-40B4-BE49-F238E27FC236}">
                <a16:creationId xmlns:a16="http://schemas.microsoft.com/office/drawing/2014/main" id="{1E42F3CA-E8F5-41D4-A677-F15543C46B01}"/>
              </a:ext>
            </a:extLst>
          </p:cNvPr>
          <p:cNvGrpSpPr/>
          <p:nvPr/>
        </p:nvGrpSpPr>
        <p:grpSpPr>
          <a:xfrm>
            <a:off x="4898411" y="1754257"/>
            <a:ext cx="4379913" cy="1801758"/>
            <a:chOff x="4181256" y="3224809"/>
            <a:chExt cx="4379913" cy="1801758"/>
          </a:xfrm>
        </p:grpSpPr>
        <p:sp>
          <p:nvSpPr>
            <p:cNvPr id="18" name="직사각형 4">
              <a:extLst>
                <a:ext uri="{FF2B5EF4-FFF2-40B4-BE49-F238E27FC236}">
                  <a16:creationId xmlns:a16="http://schemas.microsoft.com/office/drawing/2014/main" id="{EEA224A4-F527-4CB0-B62E-359CBCD4E781}"/>
                </a:ext>
              </a:extLst>
            </p:cNvPr>
            <p:cNvSpPr/>
            <p:nvPr/>
          </p:nvSpPr>
          <p:spPr>
            <a:xfrm>
              <a:off x="4364136" y="3225982"/>
              <a:ext cx="41970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charset="0"/>
                  <a:ea typeface="SamsungOne 700" panose="020B0803030303020204" charset="0"/>
                </a:rPr>
                <a:t>Unit </a:t>
              </a:r>
              <a:r>
                <a:rPr lang="en-US" altLang="ko-KR" dirty="0" smtClean="0">
                  <a:solidFill>
                    <a:schemeClr val="tx1">
                      <a:lumMod val="75000"/>
                      <a:lumOff val="25000"/>
                    </a:schemeClr>
                  </a:solidFill>
                  <a:latin typeface="SamsungOne 700" panose="020B0803030303020204" charset="0"/>
                  <a:ea typeface="SamsungOne 700" panose="020B0803030303020204" charset="0"/>
                </a:rPr>
                <a:t>3. Results</a:t>
              </a:r>
              <a:endParaRPr lang="en-US" altLang="ko-KR" dirty="0">
                <a:solidFill>
                  <a:schemeClr val="tx1">
                    <a:lumMod val="75000"/>
                    <a:lumOff val="25000"/>
                  </a:schemeClr>
                </a:solidFill>
                <a:latin typeface="SamsungOne 700" panose="020B0803030303020204" charset="0"/>
                <a:ea typeface="SamsungOne 700" panose="020B0803030303020204" charset="0"/>
              </a:endParaRPr>
            </a:p>
          </p:txBody>
        </p:sp>
        <p:sp>
          <p:nvSpPr>
            <p:cNvPr id="19" name="직사각형 5">
              <a:extLst>
                <a:ext uri="{FF2B5EF4-FFF2-40B4-BE49-F238E27FC236}">
                  <a16:creationId xmlns:a16="http://schemas.microsoft.com/office/drawing/2014/main" id="{F55CBCEC-393B-4E62-A937-E41B3CD7A93E}"/>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sp>
          <p:nvSpPr>
            <p:cNvPr id="20" name="직사각형 6">
              <a:extLst>
                <a:ext uri="{FF2B5EF4-FFF2-40B4-BE49-F238E27FC236}">
                  <a16:creationId xmlns:a16="http://schemas.microsoft.com/office/drawing/2014/main" id="{276F31AB-CE0B-4C60-A822-96C574A8736B}"/>
                </a:ext>
              </a:extLst>
            </p:cNvPr>
            <p:cNvSpPr/>
            <p:nvPr/>
          </p:nvSpPr>
          <p:spPr>
            <a:xfrm>
              <a:off x="5160752" y="3641572"/>
              <a:ext cx="3400417"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3</a:t>
              </a:r>
              <a:r>
                <a:rPr lang="en-US" altLang="ko-KR" sz="1400" dirty="0" smtClean="0">
                  <a:solidFill>
                    <a:srgbClr val="193EB0"/>
                  </a:solidFill>
                  <a:latin typeface="SamsungOne 700" panose="020B0803030303020204" pitchFamily="34" charset="0"/>
                  <a:ea typeface="SamsungOne 700" panose="020B0803030303020204" pitchFamily="34" charset="0"/>
                </a:rPr>
                <a:t>.1</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smtClean="0">
                  <a:solidFill>
                    <a:srgbClr val="193EB0"/>
                  </a:solidFill>
                  <a:latin typeface="SamsungOne 700" panose="020B0803030303020204" pitchFamily="34" charset="0"/>
                  <a:ea typeface="SamsungOne 700" panose="020B0803030303020204" pitchFamily="34" charset="0"/>
                </a:rPr>
                <a:t>Data Preprocessing</a:t>
              </a:r>
              <a:endParaRPr lang="en-US" altLang="ko-KR" sz="1400" dirty="0">
                <a:solidFill>
                  <a:srgbClr val="193EB0"/>
                </a:solidFill>
                <a:latin typeface="SamsungOne 700" panose="020B0803030303020204" pitchFamily="34" charset="0"/>
                <a:ea typeface="SamsungOne 700" panose="020B0803030303020204" pitchFamily="34" charset="0"/>
              </a:endParaRP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3</a:t>
              </a:r>
              <a:r>
                <a:rPr lang="en-US" altLang="ko-KR" sz="1400" dirty="0" smtClean="0">
                  <a:solidFill>
                    <a:srgbClr val="193EB0"/>
                  </a:solidFill>
                  <a:latin typeface="SamsungOne 700" panose="020B0803030303020204" pitchFamily="34" charset="0"/>
                  <a:ea typeface="SamsungOne 700" panose="020B0803030303020204" pitchFamily="34" charset="0"/>
                </a:rPr>
                <a:t>.2</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smtClean="0">
                  <a:solidFill>
                    <a:srgbClr val="193EB0"/>
                  </a:solidFill>
                  <a:latin typeface="SamsungOne 700" panose="020B0803030303020204" pitchFamily="34" charset="0"/>
                  <a:ea typeface="SamsungOne 700" panose="020B0803030303020204" pitchFamily="34" charset="0"/>
                </a:rPr>
                <a:t>Exploratory Data Analysis (EDA)</a:t>
              </a:r>
            </a:p>
            <a:p>
              <a:pPr>
                <a:spcAft>
                  <a:spcPts val="600"/>
                </a:spcAft>
              </a:pPr>
              <a:r>
                <a:rPr lang="en-US" altLang="ko-KR" sz="1400" dirty="0" smtClean="0">
                  <a:solidFill>
                    <a:srgbClr val="193EB0"/>
                  </a:solidFill>
                  <a:latin typeface="SamsungOne 700" panose="020B0803030303020204" pitchFamily="34" charset="0"/>
                  <a:ea typeface="SamsungOne 700" panose="020B0803030303020204" pitchFamily="34" charset="0"/>
                </a:rPr>
                <a:t>3.3. Modeling</a:t>
              </a:r>
            </a:p>
            <a:p>
              <a:pPr>
                <a:spcAft>
                  <a:spcPts val="600"/>
                </a:spcAft>
              </a:pPr>
              <a:r>
                <a:rPr lang="en-US" altLang="ko-KR" sz="1400" dirty="0" smtClean="0">
                  <a:solidFill>
                    <a:srgbClr val="193EB0"/>
                  </a:solidFill>
                  <a:latin typeface="SamsungOne 700" panose="020B0803030303020204" pitchFamily="34" charset="0"/>
                  <a:ea typeface="SamsungOne 700" panose="020B0803030303020204" pitchFamily="34" charset="0"/>
                </a:rPr>
                <a:t>3.4. User Interface</a:t>
              </a:r>
            </a:p>
            <a:p>
              <a:pPr>
                <a:spcAft>
                  <a:spcPts val="600"/>
                </a:spcAft>
              </a:pPr>
              <a:r>
                <a:rPr lang="en-US" altLang="ko-KR" sz="1400" dirty="0" smtClean="0">
                  <a:solidFill>
                    <a:srgbClr val="193EB0"/>
                  </a:solidFill>
                  <a:latin typeface="SamsungOne 700" panose="020B0803030303020204" pitchFamily="34" charset="0"/>
                  <a:ea typeface="SamsungOne 700" panose="020B0803030303020204" pitchFamily="34" charset="0"/>
                </a:rPr>
                <a:t>3.5. Testing and Improvements</a:t>
              </a:r>
              <a:endParaRPr lang="en-US" altLang="ko-KR" sz="1400" dirty="0">
                <a:solidFill>
                  <a:schemeClr val="bg1">
                    <a:lumMod val="65000"/>
                  </a:schemeClr>
                </a:solidFill>
                <a:latin typeface="SamsungOne 400" panose="020B0503030303020204" pitchFamily="34" charset="0"/>
                <a:ea typeface="SamsungOne 400" panose="020B0503030303020204" pitchFamily="34" charset="0"/>
              </a:endParaRPr>
            </a:p>
          </p:txBody>
        </p:sp>
      </p:grpSp>
      <p:grpSp>
        <p:nvGrpSpPr>
          <p:cNvPr id="21" name="Group 1">
            <a:extLst>
              <a:ext uri="{FF2B5EF4-FFF2-40B4-BE49-F238E27FC236}">
                <a16:creationId xmlns:a16="http://schemas.microsoft.com/office/drawing/2014/main" id="{1E42F3CA-E8F5-41D4-A677-F15543C46B01}"/>
              </a:ext>
            </a:extLst>
          </p:cNvPr>
          <p:cNvGrpSpPr/>
          <p:nvPr/>
        </p:nvGrpSpPr>
        <p:grpSpPr>
          <a:xfrm>
            <a:off x="4898411" y="3763502"/>
            <a:ext cx="4379913" cy="924594"/>
            <a:chOff x="4181256" y="3224809"/>
            <a:chExt cx="4379913" cy="924594"/>
          </a:xfrm>
        </p:grpSpPr>
        <p:sp>
          <p:nvSpPr>
            <p:cNvPr id="22" name="직사각형 4">
              <a:extLst>
                <a:ext uri="{FF2B5EF4-FFF2-40B4-BE49-F238E27FC236}">
                  <a16:creationId xmlns:a16="http://schemas.microsoft.com/office/drawing/2014/main" id="{EEA224A4-F527-4CB0-B62E-359CBCD4E781}"/>
                </a:ext>
              </a:extLst>
            </p:cNvPr>
            <p:cNvSpPr/>
            <p:nvPr/>
          </p:nvSpPr>
          <p:spPr>
            <a:xfrm>
              <a:off x="4364135" y="3225982"/>
              <a:ext cx="41970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charset="0"/>
                  <a:ea typeface="SamsungOne 700" panose="020B0803030303020204" charset="0"/>
                </a:rPr>
                <a:t>Unit 4. Projected Impact</a:t>
              </a:r>
            </a:p>
          </p:txBody>
        </p:sp>
        <p:sp>
          <p:nvSpPr>
            <p:cNvPr id="23" name="직사각형 5">
              <a:extLst>
                <a:ext uri="{FF2B5EF4-FFF2-40B4-BE49-F238E27FC236}">
                  <a16:creationId xmlns:a16="http://schemas.microsoft.com/office/drawing/2014/main" id="{F55CBCEC-393B-4E62-A937-E41B3CD7A93E}"/>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sp>
          <p:nvSpPr>
            <p:cNvPr id="24" name="직사각형 6">
              <a:extLst>
                <a:ext uri="{FF2B5EF4-FFF2-40B4-BE49-F238E27FC236}">
                  <a16:creationId xmlns:a16="http://schemas.microsoft.com/office/drawing/2014/main" id="{276F31AB-CE0B-4C60-A822-96C574A8736B}"/>
                </a:ext>
              </a:extLst>
            </p:cNvPr>
            <p:cNvSpPr/>
            <p:nvPr/>
          </p:nvSpPr>
          <p:spPr>
            <a:xfrm>
              <a:off x="5160752" y="3641572"/>
              <a:ext cx="3400417"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4</a:t>
              </a:r>
              <a:r>
                <a:rPr lang="en-US" altLang="ko-KR" sz="1400">
                  <a:solidFill>
                    <a:srgbClr val="193EB0"/>
                  </a:solidFill>
                  <a:latin typeface="SamsungOne 700" panose="020B0803030303020204" pitchFamily="34" charset="0"/>
                  <a:ea typeface="SamsungOne 700" panose="020B0803030303020204" pitchFamily="34" charset="0"/>
                </a:rPr>
                <a:t>.1. Accomplishments and Benefits</a:t>
              </a:r>
              <a:endParaRPr lang="en-US" altLang="ko-KR" sz="1400" dirty="0">
                <a:solidFill>
                  <a:srgbClr val="193EB0"/>
                </a:solidFill>
                <a:latin typeface="SamsungOne 700" panose="020B0803030303020204" pitchFamily="34" charset="0"/>
                <a:ea typeface="SamsungOne 700" panose="020B0803030303020204" pitchFamily="34" charset="0"/>
              </a:endParaRPr>
            </a:p>
            <a:p>
              <a:pPr>
                <a:spcAft>
                  <a:spcPts val="600"/>
                </a:spcAft>
              </a:pPr>
              <a:r>
                <a:rPr lang="en-US" altLang="ko-KR" sz="1400">
                  <a:solidFill>
                    <a:srgbClr val="193EB0"/>
                  </a:solidFill>
                  <a:latin typeface="SamsungOne 700" panose="020B0803030303020204" pitchFamily="34" charset="0"/>
                  <a:ea typeface="SamsungOne 700" panose="020B0803030303020204" pitchFamily="34" charset="0"/>
                </a:rPr>
                <a:t>4.2. Future Improvements</a:t>
              </a:r>
              <a:endParaRPr lang="en-US" altLang="ko-KR" sz="1400" dirty="0">
                <a:solidFill>
                  <a:schemeClr val="bg1">
                    <a:lumMod val="65000"/>
                  </a:schemeClr>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21064713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p:txBody>
          <a:bodyPr/>
          <a:lstStyle/>
          <a:p>
            <a:r>
              <a:rPr lang="en-US" altLang="ko-KR" dirty="0"/>
              <a:t>Model selection</a:t>
            </a:r>
            <a:endParaRPr lang="ko-KR" altLang="en-US" dirty="0"/>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dirty="0"/>
              <a:t>2.4</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dirty="0"/>
              <a:t>System Design</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a:t>02</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449468" y="2084928"/>
            <a:ext cx="8055439" cy="914400"/>
          </a:xfrm>
        </p:spPr>
        <p:txBody>
          <a:bodyPr/>
          <a:lstStyle/>
          <a:p>
            <a:pPr marL="0" indent="0">
              <a:buNone/>
            </a:pPr>
            <a:r>
              <a:rPr lang="en-US" sz="1600" kern="100" dirty="0">
                <a:solidFill>
                  <a:srgbClr val="000000"/>
                </a:solidFill>
                <a:effectLst/>
                <a:latin typeface="SamsungOne-400"/>
                <a:ea typeface="Malgun Gothic" panose="020B0503020000020004" pitchFamily="34" charset="-127"/>
                <a:cs typeface="Times New Roman" panose="02020603050405020304" pitchFamily="18" charset="0"/>
              </a:rPr>
              <a:t>We chose CNN architecture, Resnet-50 specifically. The project will use Python programming language and </a:t>
            </a:r>
            <a:r>
              <a:rPr lang="en-US" sz="1600" kern="100" dirty="0" err="1">
                <a:solidFill>
                  <a:srgbClr val="000000"/>
                </a:solidFill>
                <a:effectLst/>
                <a:latin typeface="SamsungOne-400"/>
                <a:ea typeface="Malgun Gothic" panose="020B0503020000020004" pitchFamily="34" charset="-127"/>
                <a:cs typeface="Times New Roman" panose="02020603050405020304" pitchFamily="18" charset="0"/>
              </a:rPr>
              <a:t>Pytorch</a:t>
            </a:r>
            <a:r>
              <a:rPr lang="en-US" sz="1600" kern="100" dirty="0">
                <a:solidFill>
                  <a:srgbClr val="000000"/>
                </a:solidFill>
                <a:effectLst/>
                <a:latin typeface="SamsungOne-400"/>
                <a:ea typeface="Malgun Gothic" panose="020B0503020000020004" pitchFamily="34" charset="-127"/>
                <a:cs typeface="Times New Roman" panose="02020603050405020304" pitchFamily="18" charset="0"/>
              </a:rPr>
              <a:t> deep learning framework</a:t>
            </a:r>
            <a:endParaRPr lang="en-US" altLang="ko-KR" sz="1600" dirty="0"/>
          </a:p>
        </p:txBody>
      </p:sp>
      <p:pic>
        <p:nvPicPr>
          <p:cNvPr id="9" name="Picture 8">
            <a:extLst>
              <a:ext uri="{FF2B5EF4-FFF2-40B4-BE49-F238E27FC236}">
                <a16:creationId xmlns:a16="http://schemas.microsoft.com/office/drawing/2014/main" id="{BB58CD85-2354-139D-5317-97D459FF636F}"/>
              </a:ext>
            </a:extLst>
          </p:cNvPr>
          <p:cNvPicPr>
            <a:picLocks noChangeAspect="1"/>
          </p:cNvPicPr>
          <p:nvPr/>
        </p:nvPicPr>
        <p:blipFill>
          <a:blip r:embed="rId2"/>
          <a:stretch>
            <a:fillRect/>
          </a:stretch>
        </p:blipFill>
        <p:spPr>
          <a:xfrm>
            <a:off x="1122521" y="2862409"/>
            <a:ext cx="7195080" cy="3025643"/>
          </a:xfrm>
          <a:prstGeom prst="rect">
            <a:avLst/>
          </a:prstGeom>
        </p:spPr>
      </p:pic>
      <p:sp>
        <p:nvSpPr>
          <p:cNvPr id="10" name="Rectangle 9"/>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20561623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p:txBody>
          <a:bodyPr/>
          <a:lstStyle/>
          <a:p>
            <a:r>
              <a:rPr lang="en-US" altLang="ko-KR" dirty="0"/>
              <a:t>Hyperparameter Tunning</a:t>
            </a:r>
            <a:endParaRPr lang="ko-KR" altLang="en-US" dirty="0"/>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dirty="0"/>
              <a:t>2.4</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dirty="0"/>
              <a:t>System Design</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a:t>02</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mc:AlternateContent xmlns:mc="http://schemas.openxmlformats.org/markup-compatibility/2006" xmlns:a14="http://schemas.microsoft.com/office/drawing/2010/main">
        <mc:Choice Requires="a14">
          <p:sp>
            <p:nvSpPr>
              <p:cNvPr id="10" name="텍스트 개체 틀 6">
                <a:extLst>
                  <a:ext uri="{FF2B5EF4-FFF2-40B4-BE49-F238E27FC236}">
                    <a16:creationId xmlns:a16="http://schemas.microsoft.com/office/drawing/2014/main" id="{1A65AA60-023B-5A30-105E-FCE4E495ACBD}"/>
                  </a:ext>
                </a:extLst>
              </p:cNvPr>
              <p:cNvSpPr txBox="1">
                <a:spLocks/>
              </p:cNvSpPr>
              <p:nvPr/>
            </p:nvSpPr>
            <p:spPr>
              <a:xfrm>
                <a:off x="3308275" y="3674939"/>
                <a:ext cx="2823572" cy="91440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1600" kern="100" dirty="0">
                    <a:effectLst/>
                    <a:latin typeface="SamsungOne 400" panose="020B0503030303020204" charset="0"/>
                    <a:ea typeface="Malgun Gothic" panose="020B0503020000020004" pitchFamily="34" charset="-127"/>
                    <a:cs typeface="Malgun Gothic" panose="020B0503020000020004" pitchFamily="34" charset="-127"/>
                  </a:rPr>
                  <a:t>MAE = </a:t>
                </a:r>
                <a14:m>
                  <m:oMath xmlns:m="http://schemas.openxmlformats.org/officeDocument/2006/math">
                    <m:d>
                      <m:dPr>
                        <m:ctrlPr>
                          <a:rPr lang="en-US" sz="2000" i="1">
                            <a:effectLst/>
                            <a:latin typeface="Cambria Math" panose="02040503050406030204" pitchFamily="18" charset="0"/>
                          </a:rPr>
                        </m:ctrlPr>
                      </m:dPr>
                      <m:e>
                        <m:f>
                          <m:fPr>
                            <m:ctrlPr>
                              <a:rPr lang="en-US" sz="2000" i="1">
                                <a:effectLst/>
                                <a:latin typeface="Cambria Math" panose="02040503050406030204" pitchFamily="18" charset="0"/>
                              </a:rPr>
                            </m:ctrlPr>
                          </m:fPr>
                          <m:num>
                            <m:r>
                              <a:rPr lang="en-US" sz="1600" i="1" kern="100">
                                <a:effectLst/>
                                <a:latin typeface="Cambria Math" panose="02040503050406030204" pitchFamily="18" charset="0"/>
                                <a:ea typeface="Malgun Gothic" panose="020B0503020000020004" pitchFamily="34" charset="-127"/>
                                <a:cs typeface="Malgun Gothic" panose="020B0503020000020004" pitchFamily="34" charset="-127"/>
                              </a:rPr>
                              <m:t>1</m:t>
                            </m:r>
                          </m:num>
                          <m:den>
                            <m:r>
                              <a:rPr lang="en-US" sz="1600" i="1" kern="100">
                                <a:effectLst/>
                                <a:latin typeface="Cambria Math" panose="02040503050406030204" pitchFamily="18" charset="0"/>
                                <a:ea typeface="Malgun Gothic" panose="020B0503020000020004" pitchFamily="34" charset="-127"/>
                                <a:cs typeface="Malgun Gothic" panose="020B0503020000020004" pitchFamily="34" charset="-127"/>
                              </a:rPr>
                              <m:t>𝑛</m:t>
                            </m:r>
                          </m:den>
                        </m:f>
                      </m:e>
                    </m:d>
                    <m:r>
                      <a:rPr lang="en-US" sz="1600" i="1" kern="100">
                        <a:effectLst/>
                        <a:latin typeface="Cambria Math" panose="02040503050406030204" pitchFamily="18" charset="0"/>
                        <a:ea typeface="Malgun Gothic" panose="020B0503020000020004" pitchFamily="34" charset="-127"/>
                        <a:cs typeface="Malgun Gothic" panose="020B0503020000020004" pitchFamily="34" charset="-127"/>
                      </a:rPr>
                      <m:t>∗ </m:t>
                    </m:r>
                    <m:r>
                      <a:rPr lang="en-US" sz="1600" i="1" kern="100">
                        <a:effectLst/>
                        <a:latin typeface="Cambria Math" panose="02040503050406030204" pitchFamily="18" charset="0"/>
                        <a:ea typeface="Malgun Gothic" panose="020B0503020000020004" pitchFamily="34" charset="-127"/>
                        <a:cs typeface="Malgun Gothic" panose="020B0503020000020004" pitchFamily="34" charset="-127"/>
                      </a:rPr>
                      <m:t>𝛴</m:t>
                    </m:r>
                    <m:d>
                      <m:dPr>
                        <m:begChr m:val="|"/>
                        <m:endChr m:val="|"/>
                        <m:ctrlPr>
                          <a:rPr lang="en-US" sz="2000" i="1">
                            <a:effectLst/>
                            <a:latin typeface="Cambria Math" panose="02040503050406030204" pitchFamily="18" charset="0"/>
                          </a:rPr>
                        </m:ctrlPr>
                      </m:dPr>
                      <m:e>
                        <m:r>
                          <a:rPr lang="en-US" sz="1600" i="1" kern="100">
                            <a:effectLst/>
                            <a:latin typeface="Cambria Math" panose="02040503050406030204" pitchFamily="18" charset="0"/>
                            <a:ea typeface="Malgun Gothic" panose="020B0503020000020004" pitchFamily="34" charset="-127"/>
                            <a:cs typeface="Malgun Gothic" panose="020B0503020000020004" pitchFamily="34" charset="-127"/>
                          </a:rPr>
                          <m:t>𝑦</m:t>
                        </m:r>
                        <m:r>
                          <a:rPr lang="en-US" sz="1600" i="1" kern="100">
                            <a:effectLst/>
                            <a:latin typeface="Cambria Math" panose="02040503050406030204" pitchFamily="18" charset="0"/>
                            <a:ea typeface="Malgun Gothic" panose="020B0503020000020004" pitchFamily="34" charset="-127"/>
                            <a:cs typeface="Arial" panose="020B0604020202020204" pitchFamily="34" charset="0"/>
                          </a:rPr>
                          <m:t>ᵢ</m:t>
                        </m:r>
                        <m:r>
                          <a:rPr lang="en-US" sz="1600" i="1" kern="100">
                            <a:effectLst/>
                            <a:latin typeface="Cambria Math" panose="02040503050406030204" pitchFamily="18" charset="0"/>
                            <a:ea typeface="Malgun Gothic" panose="020B0503020000020004" pitchFamily="34" charset="-127"/>
                            <a:cs typeface="Malgun Gothic" panose="020B0503020000020004" pitchFamily="34" charset="-127"/>
                          </a:rPr>
                          <m:t> − </m:t>
                        </m:r>
                        <m:r>
                          <a:rPr lang="en-US" sz="1600" i="1" kern="100">
                            <a:effectLst/>
                            <a:latin typeface="Cambria Math" panose="02040503050406030204" pitchFamily="18" charset="0"/>
                            <a:ea typeface="Malgun Gothic" panose="020B0503020000020004" pitchFamily="34" charset="-127"/>
                            <a:cs typeface="Calibri" panose="020F0502020204030204" pitchFamily="34" charset="0"/>
                          </a:rPr>
                          <m:t>ȳ</m:t>
                        </m:r>
                      </m:e>
                    </m:d>
                  </m:oMath>
                </a14:m>
                <a:endParaRPr lang="en-US" sz="2000" dirty="0"/>
              </a:p>
            </p:txBody>
          </p:sp>
        </mc:Choice>
        <mc:Fallback xmlns="">
          <p:sp>
            <p:nvSpPr>
              <p:cNvPr id="10" name="텍스트 개체 틀 6">
                <a:extLst>
                  <a:ext uri="{FF2B5EF4-FFF2-40B4-BE49-F238E27FC236}">
                    <a16:creationId xmlns:a16="http://schemas.microsoft.com/office/drawing/2014/main" id="{1A65AA60-023B-5A30-105E-FCE4E495ACBD}"/>
                  </a:ext>
                </a:extLst>
              </p:cNvPr>
              <p:cNvSpPr txBox="1">
                <a:spLocks noRot="1" noChangeAspect="1" noMove="1" noResize="1" noEditPoints="1" noAdjustHandles="1" noChangeArrowheads="1" noChangeShapeType="1" noTextEdit="1"/>
              </p:cNvSpPr>
              <p:nvPr/>
            </p:nvSpPr>
            <p:spPr>
              <a:xfrm>
                <a:off x="3308275" y="3674939"/>
                <a:ext cx="2823572" cy="914400"/>
              </a:xfrm>
              <a:prstGeom prst="rect">
                <a:avLst/>
              </a:prstGeom>
              <a:blipFill>
                <a:blip r:embed="rId4"/>
                <a:stretch>
                  <a:fillRect l="-216" t="-16000"/>
                </a:stretch>
              </a:blipFill>
            </p:spPr>
            <p:txBody>
              <a:bodyPr/>
              <a:lstStyle/>
              <a:p>
                <a:r>
                  <a:rPr lang="en-US">
                    <a:noFill/>
                  </a:rPr>
                  <a:t> </a:t>
                </a:r>
              </a:p>
            </p:txBody>
          </p:sp>
        </mc:Fallback>
      </mc:AlternateContent>
      <p:sp>
        <p:nvSpPr>
          <p:cNvPr id="11" name="텍스트 개체 틀 6">
            <a:extLst>
              <a:ext uri="{FF2B5EF4-FFF2-40B4-BE49-F238E27FC236}">
                <a16:creationId xmlns:a16="http://schemas.microsoft.com/office/drawing/2014/main" id="{288C67D0-DEE0-682A-EF34-50703A4B3C1F}"/>
              </a:ext>
            </a:extLst>
          </p:cNvPr>
          <p:cNvSpPr txBox="1">
            <a:spLocks/>
          </p:cNvSpPr>
          <p:nvPr/>
        </p:nvSpPr>
        <p:spPr>
          <a:xfrm>
            <a:off x="790000" y="4296567"/>
            <a:ext cx="4578684" cy="1356772"/>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buFontTx/>
              <a:buChar char="-"/>
            </a:pPr>
            <a:r>
              <a:rPr lang="en-US" altLang="ko-KR" sz="1600" kern="100" dirty="0">
                <a:latin typeface="SamsungOne 400" panose="020B0503030303020204" charset="0"/>
                <a:ea typeface="Malgun Gothic" panose="020B0503020000020004" pitchFamily="34" charset="-127"/>
              </a:rPr>
              <a:t>n is the number of samples in the dataset</a:t>
            </a:r>
          </a:p>
          <a:p>
            <a:pPr>
              <a:buFontTx/>
              <a:buChar char="-"/>
            </a:pPr>
            <a:r>
              <a:rPr lang="en-US" altLang="ko-KR" sz="1600" kern="100" dirty="0">
                <a:latin typeface="SamsungOne 400" panose="020B0503030303020204" charset="0"/>
                <a:ea typeface="Malgun Gothic" panose="020B0503020000020004" pitchFamily="34" charset="-127"/>
              </a:rPr>
              <a:t>yᵢ is the predicted value for the </a:t>
            </a:r>
            <a:r>
              <a:rPr lang="en-US" altLang="ko-KR" sz="1600" kern="100" dirty="0" err="1">
                <a:latin typeface="SamsungOne 400" panose="020B0503030303020204" charset="0"/>
                <a:ea typeface="Malgun Gothic" panose="020B0503020000020004" pitchFamily="34" charset="-127"/>
              </a:rPr>
              <a:t>i-th</a:t>
            </a:r>
            <a:r>
              <a:rPr lang="en-US" altLang="ko-KR" sz="1600" kern="100" dirty="0">
                <a:latin typeface="SamsungOne 400" panose="020B0503030303020204" charset="0"/>
                <a:ea typeface="Malgun Gothic" panose="020B0503020000020004" pitchFamily="34" charset="-127"/>
              </a:rPr>
              <a:t> sample</a:t>
            </a:r>
          </a:p>
          <a:p>
            <a:pPr>
              <a:buFontTx/>
              <a:buChar char="-"/>
            </a:pPr>
            <a:r>
              <a:rPr lang="en-US" altLang="ko-KR" sz="1600" kern="100" dirty="0">
                <a:latin typeface="SamsungOne 400" panose="020B0503030303020204" charset="0"/>
                <a:ea typeface="Malgun Gothic" panose="020B0503020000020004" pitchFamily="34" charset="-127"/>
              </a:rPr>
              <a:t>ȳ is the target value for the </a:t>
            </a:r>
            <a:r>
              <a:rPr lang="en-US" altLang="ko-KR" sz="1600" kern="100" dirty="0" err="1">
                <a:latin typeface="SamsungOne 400" panose="020B0503030303020204" charset="0"/>
                <a:ea typeface="Malgun Gothic" panose="020B0503020000020004" pitchFamily="34" charset="-127"/>
              </a:rPr>
              <a:t>i-th</a:t>
            </a:r>
            <a:r>
              <a:rPr lang="en-US" altLang="ko-KR" sz="1600" kern="100" dirty="0">
                <a:latin typeface="SamsungOne 400" panose="020B0503030303020204" charset="0"/>
                <a:ea typeface="Malgun Gothic" panose="020B0503020000020004" pitchFamily="34" charset="-127"/>
              </a:rPr>
              <a:t> sample</a:t>
            </a:r>
          </a:p>
        </p:txBody>
      </p:sp>
      <p:sp>
        <p:nvSpPr>
          <p:cNvPr id="12" name="텍스트 개체 틀 6">
            <a:extLst>
              <a:ext uri="{FF2B5EF4-FFF2-40B4-BE49-F238E27FC236}">
                <a16:creationId xmlns:a16="http://schemas.microsoft.com/office/drawing/2014/main" id="{2EB468CD-CDB2-2F06-FF0B-EAEFAB427995}"/>
              </a:ext>
            </a:extLst>
          </p:cNvPr>
          <p:cNvSpPr txBox="1">
            <a:spLocks/>
          </p:cNvSpPr>
          <p:nvPr/>
        </p:nvSpPr>
        <p:spPr>
          <a:xfrm>
            <a:off x="459843" y="2072228"/>
            <a:ext cx="7498121" cy="1356772"/>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endParaRPr lang="en-US" dirty="0">
              <a:solidFill>
                <a:srgbClr val="FF0000"/>
              </a:solidFill>
            </a:endParaRPr>
          </a:p>
          <a:p>
            <a:pPr lvl="1"/>
            <a:r>
              <a:rPr lang="en-US" sz="1600" b="1" kern="100" dirty="0">
                <a:latin typeface="SamsungOne 400" panose="020B0503030303020204" charset="0"/>
                <a:ea typeface="Malgun Gothic" panose="020B0503020000020004" pitchFamily="34" charset="-127"/>
                <a:cs typeface="Malgun Gothic" panose="020B0503020000020004" pitchFamily="34" charset="-127"/>
              </a:rPr>
              <a:t>Loss function</a:t>
            </a:r>
            <a:r>
              <a:rPr lang="en-US" sz="1600" kern="100" dirty="0">
                <a:latin typeface="SamsungOne 400" panose="020B0503030303020204" charset="0"/>
                <a:ea typeface="Malgun Gothic" panose="020B0503020000020004" pitchFamily="34" charset="-127"/>
                <a:cs typeface="Malgun Gothic" panose="020B0503020000020004" pitchFamily="34" charset="-127"/>
              </a:rPr>
              <a:t>: Mean Absolute Error (MAE), also known as L1 Loss, is a loss function used in regression tasks that calculates the average absolute differences between predicted values from a machine learning model and the actual target values</a:t>
            </a:r>
            <a:endParaRPr lang="en-US" altLang="ko-KR" sz="1600" dirty="0"/>
          </a:p>
        </p:txBody>
      </p:sp>
      <p:sp>
        <p:nvSpPr>
          <p:cNvPr id="13" name="Rectangle 12"/>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35653800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p:txBody>
          <a:bodyPr/>
          <a:lstStyle/>
          <a:p>
            <a:r>
              <a:rPr lang="en-US" altLang="ko-KR" dirty="0"/>
              <a:t>Hyperparameter Tunning</a:t>
            </a:r>
            <a:endParaRPr lang="ko-KR" altLang="en-US" dirty="0"/>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dirty="0"/>
              <a:t>2.4</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dirty="0"/>
              <a:t>System Design</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a:t>02</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p:sp>
        <p:nvSpPr>
          <p:cNvPr id="12" name="텍스트 개체 틀 6">
            <a:extLst>
              <a:ext uri="{FF2B5EF4-FFF2-40B4-BE49-F238E27FC236}">
                <a16:creationId xmlns:a16="http://schemas.microsoft.com/office/drawing/2014/main" id="{C7493CF0-12EC-EDF8-E18E-7050FC4AD7C7}"/>
              </a:ext>
            </a:extLst>
          </p:cNvPr>
          <p:cNvSpPr txBox="1">
            <a:spLocks/>
          </p:cNvSpPr>
          <p:nvPr/>
        </p:nvSpPr>
        <p:spPr>
          <a:xfrm>
            <a:off x="449468" y="2382995"/>
            <a:ext cx="7498121" cy="2973513"/>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endParaRPr lang="en-US" dirty="0">
              <a:solidFill>
                <a:srgbClr val="FF0000"/>
              </a:solidFill>
            </a:endParaRPr>
          </a:p>
          <a:p>
            <a:pPr lvl="1"/>
            <a:r>
              <a:rPr lang="en-US" sz="1800" dirty="0"/>
              <a:t>Metric : </a:t>
            </a:r>
            <a:r>
              <a:rPr lang="en-US" altLang="ko-KR" sz="1800" dirty="0"/>
              <a:t>Mean absolute error (synchronize with loss function)</a:t>
            </a:r>
          </a:p>
          <a:p>
            <a:pPr lvl="1"/>
            <a:endParaRPr lang="en-US" altLang="ko-KR" sz="1800" dirty="0"/>
          </a:p>
          <a:p>
            <a:pPr lvl="1"/>
            <a:r>
              <a:rPr lang="en-US" altLang="ko-KR" sz="1800" dirty="0"/>
              <a:t>Optimizer: SGD function It is an iterative method for optimizing an objective function with suitable smoothness properties</a:t>
            </a:r>
          </a:p>
          <a:p>
            <a:pPr lvl="1"/>
            <a:endParaRPr lang="en-US" altLang="ko-KR" sz="1800" dirty="0"/>
          </a:p>
          <a:p>
            <a:pPr lvl="1"/>
            <a:r>
              <a:rPr lang="en-US" altLang="ko-KR" sz="1800" dirty="0"/>
              <a:t>Batch size: number of input feed into model every step</a:t>
            </a:r>
          </a:p>
          <a:p>
            <a:pPr lvl="1"/>
            <a:endParaRPr lang="en-US" altLang="ko-KR" sz="1800" dirty="0"/>
          </a:p>
          <a:p>
            <a:pPr lvl="1"/>
            <a:r>
              <a:rPr lang="en-US" sz="1800" kern="100" dirty="0">
                <a:solidFill>
                  <a:srgbClr val="202122"/>
                </a:solidFill>
                <a:effectLst/>
                <a:highlight>
                  <a:srgbClr val="FFFFFF"/>
                </a:highlight>
                <a:latin typeface="SamsungOne 400" panose="020B0503030303020204" charset="0"/>
                <a:ea typeface="Malgun Gothic" panose="020B0503020000020004" pitchFamily="34" charset="-127"/>
                <a:cs typeface="Arial" panose="020B0604020202020204" pitchFamily="34" charset="0"/>
              </a:rPr>
              <a:t>Epochs: number of times, model learns from dataset</a:t>
            </a:r>
            <a:endParaRPr lang="en-US" altLang="ko-KR" sz="1800" dirty="0"/>
          </a:p>
        </p:txBody>
      </p:sp>
      <p:sp>
        <p:nvSpPr>
          <p:cNvPr id="8" name="Rectangle 7"/>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35513088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p:txBody>
          <a:bodyPr/>
          <a:lstStyle/>
          <a:p>
            <a:r>
              <a:rPr lang="en-US" altLang="ko-KR" dirty="0"/>
              <a:t>Testing</a:t>
            </a:r>
            <a:endParaRPr lang="ko-KR" altLang="en-US" dirty="0"/>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dirty="0"/>
              <a:t>2.4</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dirty="0"/>
              <a:t>System Design</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a:t>02</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p:sp>
        <p:nvSpPr>
          <p:cNvPr id="10" name="Text Placeholder 9">
            <a:extLst>
              <a:ext uri="{FF2B5EF4-FFF2-40B4-BE49-F238E27FC236}">
                <a16:creationId xmlns:a16="http://schemas.microsoft.com/office/drawing/2014/main" id="{DBB70865-9F7C-E089-9C44-3621FCDAFFC2}"/>
              </a:ext>
            </a:extLst>
          </p:cNvPr>
          <p:cNvSpPr>
            <a:spLocks noGrp="1"/>
          </p:cNvSpPr>
          <p:nvPr>
            <p:ph type="body" sz="quarter" idx="15"/>
          </p:nvPr>
        </p:nvSpPr>
        <p:spPr>
          <a:xfrm>
            <a:off x="539379" y="2563493"/>
            <a:ext cx="8055439" cy="3059640"/>
          </a:xfrm>
        </p:spPr>
        <p:txBody>
          <a:bodyPr/>
          <a:lstStyle/>
          <a:p>
            <a:r>
              <a:rPr lang="en-US" altLang="ko-KR" sz="1800" kern="100" dirty="0">
                <a:solidFill>
                  <a:srgbClr val="000000"/>
                </a:solidFill>
                <a:latin typeface="SamsungOne-400"/>
                <a:ea typeface="Malgun Gothic" panose="020B0503020000020004" pitchFamily="34" charset="-127"/>
                <a:cs typeface="Times New Roman" panose="02020603050405020304" pitchFamily="18" charset="0"/>
              </a:rPr>
              <a:t>Use testing dataset created in data preparation step to test model and plot the diagram. </a:t>
            </a:r>
          </a:p>
          <a:p>
            <a:endParaRPr lang="en-US" altLang="ko-KR" sz="1800" kern="100" dirty="0">
              <a:solidFill>
                <a:srgbClr val="000000"/>
              </a:solidFill>
              <a:latin typeface="SamsungOne-400"/>
              <a:ea typeface="Malgun Gothic" panose="020B0503020000020004" pitchFamily="34" charset="-127"/>
              <a:cs typeface="Times New Roman" panose="02020603050405020304" pitchFamily="18" charset="0"/>
            </a:endParaRPr>
          </a:p>
          <a:p>
            <a:r>
              <a:rPr lang="en-US" altLang="ko-KR" sz="1800" kern="100" dirty="0">
                <a:solidFill>
                  <a:srgbClr val="000000"/>
                </a:solidFill>
                <a:latin typeface="SamsungOne-400"/>
                <a:ea typeface="Malgun Gothic" panose="020B0503020000020004" pitchFamily="34" charset="-127"/>
                <a:cs typeface="Times New Roman" panose="02020603050405020304" pitchFamily="18" charset="0"/>
              </a:rPr>
              <a:t>We will base on that diagram to evaluate the trained model on the validation set to fine-tune model parameters and prevent overfitting. </a:t>
            </a:r>
          </a:p>
          <a:p>
            <a:endParaRPr lang="en-US" altLang="ko-KR" sz="1800" kern="100" dirty="0">
              <a:solidFill>
                <a:srgbClr val="000000"/>
              </a:solidFill>
              <a:latin typeface="SamsungOne-400"/>
              <a:ea typeface="Malgun Gothic" panose="020B0503020000020004" pitchFamily="34" charset="-127"/>
              <a:cs typeface="Times New Roman" panose="02020603050405020304" pitchFamily="18" charset="0"/>
            </a:endParaRPr>
          </a:p>
          <a:p>
            <a:r>
              <a:rPr lang="en-US" altLang="ko-KR" sz="1800" kern="100" dirty="0">
                <a:solidFill>
                  <a:srgbClr val="000000"/>
                </a:solidFill>
                <a:latin typeface="SamsungOne-400"/>
                <a:ea typeface="Malgun Gothic" panose="020B0503020000020004" pitchFamily="34" charset="-127"/>
                <a:cs typeface="Times New Roman" panose="02020603050405020304" pitchFamily="18" charset="0"/>
              </a:rPr>
              <a:t>Finally, testing the real-world data for practical estimation</a:t>
            </a:r>
          </a:p>
        </p:txBody>
      </p:sp>
      <p:sp>
        <p:nvSpPr>
          <p:cNvPr id="8" name="Rectangle 7"/>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30781471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a:extLst>
              <a:ext uri="{FF2B5EF4-FFF2-40B4-BE49-F238E27FC236}">
                <a16:creationId xmlns:a16="http://schemas.microsoft.com/office/drawing/2014/main" id="{1E42F3CA-E8F5-41D4-A677-F15543C46B01}"/>
              </a:ext>
            </a:extLst>
          </p:cNvPr>
          <p:cNvGrpSpPr/>
          <p:nvPr/>
        </p:nvGrpSpPr>
        <p:grpSpPr>
          <a:xfrm>
            <a:off x="710836" y="1892040"/>
            <a:ext cx="4379913" cy="1801758"/>
            <a:chOff x="4181256" y="3224809"/>
            <a:chExt cx="4379913" cy="1801758"/>
          </a:xfrm>
        </p:grpSpPr>
        <p:sp>
          <p:nvSpPr>
            <p:cNvPr id="5" name="직사각형 4">
              <a:extLst>
                <a:ext uri="{FF2B5EF4-FFF2-40B4-BE49-F238E27FC236}">
                  <a16:creationId xmlns:a16="http://schemas.microsoft.com/office/drawing/2014/main" id="{EEA224A4-F527-4CB0-B62E-359CBCD4E781}"/>
                </a:ext>
              </a:extLst>
            </p:cNvPr>
            <p:cNvSpPr/>
            <p:nvPr/>
          </p:nvSpPr>
          <p:spPr>
            <a:xfrm>
              <a:off x="4364136" y="3225982"/>
              <a:ext cx="41970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charset="0"/>
                  <a:ea typeface="SamsungOne 700" panose="020B0803030303020204" charset="0"/>
                </a:rPr>
                <a:t>Unit </a:t>
              </a:r>
              <a:r>
                <a:rPr lang="en-US" altLang="ko-KR" dirty="0" smtClean="0">
                  <a:solidFill>
                    <a:schemeClr val="tx1">
                      <a:lumMod val="75000"/>
                      <a:lumOff val="25000"/>
                    </a:schemeClr>
                  </a:solidFill>
                  <a:latin typeface="SamsungOne 700" panose="020B0803030303020204" charset="0"/>
                  <a:ea typeface="SamsungOne 700" panose="020B0803030303020204" charset="0"/>
                </a:rPr>
                <a:t>3. Results</a:t>
              </a:r>
              <a:endParaRPr lang="en-US" altLang="ko-KR" dirty="0">
                <a:solidFill>
                  <a:schemeClr val="tx1">
                    <a:lumMod val="75000"/>
                    <a:lumOff val="25000"/>
                  </a:schemeClr>
                </a:solidFill>
                <a:latin typeface="SamsungOne 700" panose="020B0803030303020204" charset="0"/>
                <a:ea typeface="SamsungOne 700" panose="020B0803030303020204" charset="0"/>
              </a:endParaRPr>
            </a:p>
          </p:txBody>
        </p:sp>
        <p:sp>
          <p:nvSpPr>
            <p:cNvPr id="6" name="직사각형 5">
              <a:extLst>
                <a:ext uri="{FF2B5EF4-FFF2-40B4-BE49-F238E27FC236}">
                  <a16:creationId xmlns:a16="http://schemas.microsoft.com/office/drawing/2014/main" id="{F55CBCEC-393B-4E62-A937-E41B3CD7A93E}"/>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sp>
          <p:nvSpPr>
            <p:cNvPr id="7" name="직사각형 6">
              <a:extLst>
                <a:ext uri="{FF2B5EF4-FFF2-40B4-BE49-F238E27FC236}">
                  <a16:creationId xmlns:a16="http://schemas.microsoft.com/office/drawing/2014/main" id="{276F31AB-CE0B-4C60-A822-96C574A8736B}"/>
                </a:ext>
              </a:extLst>
            </p:cNvPr>
            <p:cNvSpPr/>
            <p:nvPr/>
          </p:nvSpPr>
          <p:spPr>
            <a:xfrm>
              <a:off x="5160752" y="3641572"/>
              <a:ext cx="3400417"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3</a:t>
              </a:r>
              <a:r>
                <a:rPr lang="en-US" altLang="ko-KR" sz="1400" dirty="0" smtClean="0">
                  <a:solidFill>
                    <a:srgbClr val="193EB0"/>
                  </a:solidFill>
                  <a:latin typeface="SamsungOne 700" panose="020B0803030303020204" pitchFamily="34" charset="0"/>
                  <a:ea typeface="SamsungOne 700" panose="020B0803030303020204" pitchFamily="34" charset="0"/>
                </a:rPr>
                <a:t>.1</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smtClean="0">
                  <a:solidFill>
                    <a:srgbClr val="193EB0"/>
                  </a:solidFill>
                  <a:latin typeface="SamsungOne 700" panose="020B0803030303020204" pitchFamily="34" charset="0"/>
                  <a:ea typeface="SamsungOne 700" panose="020B0803030303020204" pitchFamily="34" charset="0"/>
                </a:rPr>
                <a:t>Data Preprocessing</a:t>
              </a:r>
              <a:endParaRPr lang="en-US" altLang="ko-KR" sz="1400" dirty="0">
                <a:solidFill>
                  <a:srgbClr val="193EB0"/>
                </a:solidFill>
                <a:latin typeface="SamsungOne 700" panose="020B0803030303020204" pitchFamily="34" charset="0"/>
                <a:ea typeface="SamsungOne 700" panose="020B0803030303020204" pitchFamily="34" charset="0"/>
              </a:endParaRP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3</a:t>
              </a:r>
              <a:r>
                <a:rPr lang="en-US" altLang="ko-KR" sz="1400" dirty="0" smtClean="0">
                  <a:solidFill>
                    <a:srgbClr val="193EB0"/>
                  </a:solidFill>
                  <a:latin typeface="SamsungOne 700" panose="020B0803030303020204" pitchFamily="34" charset="0"/>
                  <a:ea typeface="SamsungOne 700" panose="020B0803030303020204" pitchFamily="34" charset="0"/>
                </a:rPr>
                <a:t>.2</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smtClean="0">
                  <a:solidFill>
                    <a:srgbClr val="193EB0"/>
                  </a:solidFill>
                  <a:latin typeface="SamsungOne 700" panose="020B0803030303020204" pitchFamily="34" charset="0"/>
                  <a:ea typeface="SamsungOne 700" panose="020B0803030303020204" pitchFamily="34" charset="0"/>
                </a:rPr>
                <a:t>Exploratory Data Analysis (EDA)</a:t>
              </a:r>
            </a:p>
            <a:p>
              <a:pPr>
                <a:spcAft>
                  <a:spcPts val="600"/>
                </a:spcAft>
              </a:pPr>
              <a:r>
                <a:rPr lang="en-US" altLang="ko-KR" sz="1400" dirty="0" smtClean="0">
                  <a:solidFill>
                    <a:srgbClr val="193EB0"/>
                  </a:solidFill>
                  <a:latin typeface="SamsungOne 700" panose="020B0803030303020204" pitchFamily="34" charset="0"/>
                  <a:ea typeface="SamsungOne 700" panose="020B0803030303020204" pitchFamily="34" charset="0"/>
                </a:rPr>
                <a:t>3.3. Modeling</a:t>
              </a:r>
            </a:p>
            <a:p>
              <a:pPr>
                <a:spcAft>
                  <a:spcPts val="600"/>
                </a:spcAft>
              </a:pPr>
              <a:r>
                <a:rPr lang="en-US" altLang="ko-KR" sz="1400" dirty="0" smtClean="0">
                  <a:solidFill>
                    <a:srgbClr val="193EB0"/>
                  </a:solidFill>
                  <a:latin typeface="SamsungOne 700" panose="020B0803030303020204" pitchFamily="34" charset="0"/>
                  <a:ea typeface="SamsungOne 700" panose="020B0803030303020204" pitchFamily="34" charset="0"/>
                </a:rPr>
                <a:t>3.4. User Interface</a:t>
              </a:r>
            </a:p>
            <a:p>
              <a:pPr>
                <a:spcAft>
                  <a:spcPts val="600"/>
                </a:spcAft>
              </a:pPr>
              <a:r>
                <a:rPr lang="en-US" altLang="ko-KR" sz="1400" dirty="0" smtClean="0">
                  <a:solidFill>
                    <a:srgbClr val="193EB0"/>
                  </a:solidFill>
                  <a:latin typeface="SamsungOne 700" panose="020B0803030303020204" pitchFamily="34" charset="0"/>
                  <a:ea typeface="SamsungOne 700" panose="020B0803030303020204" pitchFamily="34" charset="0"/>
                </a:rPr>
                <a:t>3.5. Testing and Improvements</a:t>
              </a:r>
              <a:endParaRPr lang="en-US" altLang="ko-KR" sz="1400" dirty="0">
                <a:solidFill>
                  <a:schemeClr val="bg1">
                    <a:lumMod val="65000"/>
                  </a:schemeClr>
                </a:solidFill>
                <a:latin typeface="SamsungOne 400" panose="020B0503030303020204" pitchFamily="34" charset="0"/>
                <a:ea typeface="SamsungOne 400" panose="020B0503030303020204" pitchFamily="34" charset="0"/>
              </a:endParaRPr>
            </a:p>
          </p:txBody>
        </p:sp>
      </p:grpSp>
      <p:sp>
        <p:nvSpPr>
          <p:cNvPr id="16" name="직사각형 133">
            <a:extLst>
              <a:ext uri="{FF2B5EF4-FFF2-40B4-BE49-F238E27FC236}">
                <a16:creationId xmlns:a16="http://schemas.microsoft.com/office/drawing/2014/main" id="{71B9AA9E-B863-4155-9637-87088D8ED43A}"/>
              </a:ext>
            </a:extLst>
          </p:cNvPr>
          <p:cNvSpPr/>
          <p:nvPr/>
        </p:nvSpPr>
        <p:spPr>
          <a:xfrm>
            <a:off x="710836" y="357668"/>
            <a:ext cx="850832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smtClean="0">
                <a:solidFill>
                  <a:schemeClr val="bg1"/>
                </a:solidFill>
                <a:latin typeface="+mj-lt"/>
                <a:ea typeface="Samsung Sharp Sans" pitchFamily="2" charset="0"/>
                <a:cs typeface="Samsung Sharp Sans" pitchFamily="2" charset="0"/>
              </a:rPr>
              <a:t>Facial Age Estimation</a:t>
            </a:r>
            <a:endParaRPr lang="en-US" altLang="ko-KR" sz="2400" dirty="0">
              <a:solidFill>
                <a:schemeClr val="bg1"/>
              </a:solidFill>
              <a:latin typeface="+mj-lt"/>
              <a:ea typeface="Samsung Sharp Sans" pitchFamily="2" charset="0"/>
              <a:cs typeface="Samsung Sharp Sans" pitchFamily="2" charset="0"/>
            </a:endParaRPr>
          </a:p>
        </p:txBody>
      </p:sp>
    </p:spTree>
    <p:extLst>
      <p:ext uri="{BB962C8B-B14F-4D97-AF65-F5344CB8AC3E}">
        <p14:creationId xmlns:p14="http://schemas.microsoft.com/office/powerpoint/2010/main" val="34534466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p:txBody>
          <a:bodyPr/>
          <a:lstStyle/>
          <a:p>
            <a:r>
              <a:rPr lang="en-US" altLang="ko-KR" dirty="0"/>
              <a:t>Format</a:t>
            </a:r>
            <a:endParaRPr lang="ko-KR" altLang="en-US" dirty="0"/>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dirty="0"/>
              <a:t>3.1</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dirty="0"/>
              <a:t>Data Preprocessing</a:t>
            </a:r>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smtClean="0"/>
              <a:t>03</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p:sp>
        <p:nvSpPr>
          <p:cNvPr id="10" name="Text Placeholder 9">
            <a:extLst>
              <a:ext uri="{FF2B5EF4-FFF2-40B4-BE49-F238E27FC236}">
                <a16:creationId xmlns:a16="http://schemas.microsoft.com/office/drawing/2014/main" id="{DBB70865-9F7C-E089-9C44-3621FCDAFFC2}"/>
              </a:ext>
            </a:extLst>
          </p:cNvPr>
          <p:cNvSpPr>
            <a:spLocks noGrp="1"/>
          </p:cNvSpPr>
          <p:nvPr>
            <p:ph type="body" sz="quarter" idx="15"/>
          </p:nvPr>
        </p:nvSpPr>
        <p:spPr>
          <a:xfrm>
            <a:off x="608849" y="2162074"/>
            <a:ext cx="6071405" cy="1703707"/>
          </a:xfrm>
        </p:spPr>
        <p:txBody>
          <a:bodyPr/>
          <a:lstStyle/>
          <a:p>
            <a:pPr>
              <a:buFont typeface="Arial" panose="020B0604020202020204" pitchFamily="34" charset="0"/>
              <a:buChar char="•"/>
            </a:pPr>
            <a:r>
              <a:rPr lang="en-US" altLang="ko-KR" sz="1800" kern="100" dirty="0">
                <a:solidFill>
                  <a:srgbClr val="000000"/>
                </a:solidFill>
                <a:latin typeface="SamsungOne-400"/>
                <a:ea typeface="Malgun Gothic" panose="020B0503020000020004" pitchFamily="34" charset="-127"/>
                <a:cs typeface="Times New Roman" panose="02020603050405020304" pitchFamily="18" charset="0"/>
              </a:rPr>
              <a:t>[age] is an integer from 0 to 116, indicating the age</a:t>
            </a:r>
          </a:p>
          <a:p>
            <a:pPr>
              <a:buFont typeface="Arial" panose="020B0604020202020204" pitchFamily="34" charset="0"/>
              <a:buChar char="•"/>
            </a:pPr>
            <a:r>
              <a:rPr lang="en-US" altLang="ko-KR" sz="1800" kern="100" dirty="0">
                <a:solidFill>
                  <a:srgbClr val="000000"/>
                </a:solidFill>
                <a:latin typeface="SamsungOne-400"/>
                <a:ea typeface="Malgun Gothic" panose="020B0503020000020004" pitchFamily="34" charset="-127"/>
                <a:cs typeface="Times New Roman" panose="02020603050405020304" pitchFamily="18" charset="0"/>
              </a:rPr>
              <a:t>[gender] is either 0 (male) or 1 (female)</a:t>
            </a:r>
          </a:p>
          <a:p>
            <a:pPr>
              <a:buFont typeface="Arial" panose="020B0604020202020204" pitchFamily="34" charset="0"/>
              <a:buChar char="•"/>
            </a:pPr>
            <a:r>
              <a:rPr lang="en-US" altLang="ko-KR" sz="1800" kern="100" dirty="0">
                <a:solidFill>
                  <a:srgbClr val="000000"/>
                </a:solidFill>
                <a:latin typeface="SamsungOne-400"/>
                <a:ea typeface="Malgun Gothic" panose="020B0503020000020004" pitchFamily="34" charset="-127"/>
                <a:cs typeface="Times New Roman" panose="02020603050405020304" pitchFamily="18" charset="0"/>
              </a:rPr>
              <a:t>[race] is an integer from 0 to 4, denoting White, Black, Asian, Indian, and Others (like Hispanic, Latino, Middle Eastern).</a:t>
            </a:r>
          </a:p>
          <a:p>
            <a:pPr>
              <a:buFont typeface="Arial" panose="020B0604020202020204" pitchFamily="34" charset="0"/>
              <a:buChar char="•"/>
            </a:pPr>
            <a:r>
              <a:rPr lang="en-US" altLang="ko-KR" sz="1800" kern="100" dirty="0">
                <a:solidFill>
                  <a:srgbClr val="000000"/>
                </a:solidFill>
                <a:latin typeface="SamsungOne-400"/>
                <a:ea typeface="Malgun Gothic" panose="020B0503020000020004" pitchFamily="34" charset="-127"/>
                <a:cs typeface="Times New Roman" panose="02020603050405020304" pitchFamily="18" charset="0"/>
              </a:rPr>
              <a:t>[</a:t>
            </a:r>
            <a:r>
              <a:rPr lang="en-US" altLang="ko-KR" sz="1800" kern="100" dirty="0" err="1">
                <a:solidFill>
                  <a:srgbClr val="000000"/>
                </a:solidFill>
                <a:latin typeface="SamsungOne-400"/>
                <a:ea typeface="Malgun Gothic" panose="020B0503020000020004" pitchFamily="34" charset="-127"/>
                <a:cs typeface="Times New Roman" panose="02020603050405020304" pitchFamily="18" charset="0"/>
              </a:rPr>
              <a:t>date&amp;time</a:t>
            </a:r>
            <a:r>
              <a:rPr lang="en-US" altLang="ko-KR" sz="1800" kern="100" dirty="0">
                <a:solidFill>
                  <a:srgbClr val="000000"/>
                </a:solidFill>
                <a:latin typeface="SamsungOne-400"/>
                <a:ea typeface="Malgun Gothic" panose="020B0503020000020004" pitchFamily="34" charset="-127"/>
                <a:cs typeface="Times New Roman" panose="02020603050405020304" pitchFamily="18" charset="0"/>
              </a:rPr>
              <a:t>] is in the format of </a:t>
            </a:r>
            <a:r>
              <a:rPr lang="en-US" altLang="ko-KR" sz="1800" kern="100" dirty="0" err="1">
                <a:solidFill>
                  <a:srgbClr val="000000"/>
                </a:solidFill>
                <a:latin typeface="SamsungOne-400"/>
                <a:ea typeface="Malgun Gothic" panose="020B0503020000020004" pitchFamily="34" charset="-127"/>
                <a:cs typeface="Times New Roman" panose="02020603050405020304" pitchFamily="18" charset="0"/>
              </a:rPr>
              <a:t>yyyymmddHHMMSSFFF</a:t>
            </a:r>
            <a:endParaRPr lang="en-US" altLang="ko-KR" sz="1800" kern="100" dirty="0">
              <a:solidFill>
                <a:srgbClr val="000000"/>
              </a:solidFill>
              <a:latin typeface="SamsungOne-400"/>
              <a:ea typeface="Malgun Gothic" panose="020B0503020000020004" pitchFamily="34" charset="-127"/>
              <a:cs typeface="Times New Roman" panose="02020603050405020304" pitchFamily="18" charset="0"/>
            </a:endParaRPr>
          </a:p>
        </p:txBody>
      </p:sp>
      <p:sp>
        <p:nvSpPr>
          <p:cNvPr id="7" name="TextBox 6">
            <a:extLst>
              <a:ext uri="{FF2B5EF4-FFF2-40B4-BE49-F238E27FC236}">
                <a16:creationId xmlns:a16="http://schemas.microsoft.com/office/drawing/2014/main" id="{59A4ED82-68F5-D655-F3E6-72CA73DC2CEA}"/>
              </a:ext>
            </a:extLst>
          </p:cNvPr>
          <p:cNvSpPr txBox="1"/>
          <p:nvPr/>
        </p:nvSpPr>
        <p:spPr>
          <a:xfrm>
            <a:off x="2841126" y="1501555"/>
            <a:ext cx="3839128" cy="369332"/>
          </a:xfrm>
          <a:prstGeom prst="rect">
            <a:avLst/>
          </a:prstGeom>
          <a:noFill/>
        </p:spPr>
        <p:txBody>
          <a:bodyPr wrap="none" rtlCol="0">
            <a:spAutoFit/>
          </a:bodyPr>
          <a:lstStyle/>
          <a:p>
            <a:r>
              <a:rPr lang="en-US" altLang="ko-KR" sz="1800" kern="100" dirty="0">
                <a:solidFill>
                  <a:srgbClr val="000000"/>
                </a:solidFill>
                <a:latin typeface="SamsungOne-400"/>
                <a:ea typeface="Malgun Gothic" panose="020B0503020000020004" pitchFamily="34" charset="-127"/>
                <a:cs typeface="Times New Roman" panose="02020603050405020304" pitchFamily="18" charset="0"/>
              </a:rPr>
              <a:t>[age]_[gender]_[race]_[date&amp;time].jpg</a:t>
            </a:r>
          </a:p>
        </p:txBody>
      </p:sp>
      <p:pic>
        <p:nvPicPr>
          <p:cNvPr id="9" name="Picture 8" descr="A close-up of a person's face&#10;&#10;Description automatically generated">
            <a:extLst>
              <a:ext uri="{FF2B5EF4-FFF2-40B4-BE49-F238E27FC236}">
                <a16:creationId xmlns:a16="http://schemas.microsoft.com/office/drawing/2014/main" id="{9D9C0760-7A52-6AAC-4311-0B1DC8DD0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3634" y="1524000"/>
            <a:ext cx="1905000" cy="1905000"/>
          </a:xfrm>
          <a:prstGeom prst="rect">
            <a:avLst/>
          </a:prstGeom>
        </p:spPr>
      </p:pic>
      <p:sp>
        <p:nvSpPr>
          <p:cNvPr id="14" name="TextBox 13">
            <a:extLst>
              <a:ext uri="{FF2B5EF4-FFF2-40B4-BE49-F238E27FC236}">
                <a16:creationId xmlns:a16="http://schemas.microsoft.com/office/drawing/2014/main" id="{4FE57611-F23A-EA3A-0FCB-74437C972AAD}"/>
              </a:ext>
            </a:extLst>
          </p:cNvPr>
          <p:cNvSpPr txBox="1"/>
          <p:nvPr/>
        </p:nvSpPr>
        <p:spPr>
          <a:xfrm>
            <a:off x="7737941" y="3390829"/>
            <a:ext cx="1316386" cy="369332"/>
          </a:xfrm>
          <a:prstGeom prst="rect">
            <a:avLst/>
          </a:prstGeom>
          <a:noFill/>
        </p:spPr>
        <p:txBody>
          <a:bodyPr wrap="none" rtlCol="0">
            <a:spAutoFit/>
          </a:bodyPr>
          <a:lstStyle/>
          <a:p>
            <a:r>
              <a:rPr lang="vi-VN" dirty="0"/>
              <a:t>30</a:t>
            </a:r>
            <a:r>
              <a:rPr lang="en-US" altLang="ko-KR" sz="1800" kern="100" dirty="0">
                <a:solidFill>
                  <a:srgbClr val="000000"/>
                </a:solidFill>
                <a:latin typeface="SamsungOne-400"/>
                <a:ea typeface="Malgun Gothic" panose="020B0503020000020004" pitchFamily="34" charset="-127"/>
                <a:cs typeface="Times New Roman" panose="02020603050405020304" pitchFamily="18" charset="0"/>
              </a:rPr>
              <a:t>_</a:t>
            </a:r>
            <a:r>
              <a:rPr lang="vi-VN" dirty="0"/>
              <a:t>1</a:t>
            </a:r>
            <a:r>
              <a:rPr lang="en-US" altLang="ko-KR" sz="1800" kern="100" dirty="0">
                <a:solidFill>
                  <a:srgbClr val="000000"/>
                </a:solidFill>
                <a:latin typeface="SamsungOne-400"/>
                <a:ea typeface="Malgun Gothic" panose="020B0503020000020004" pitchFamily="34" charset="-127"/>
                <a:cs typeface="Times New Roman" panose="02020603050405020304" pitchFamily="18" charset="0"/>
              </a:rPr>
              <a:t>_</a:t>
            </a:r>
            <a:r>
              <a:rPr lang="vi-VN" dirty="0"/>
              <a:t>2.jpg</a:t>
            </a:r>
          </a:p>
        </p:txBody>
      </p:sp>
      <p:sp>
        <p:nvSpPr>
          <p:cNvPr id="16" name="TextBox 15">
            <a:extLst>
              <a:ext uri="{FF2B5EF4-FFF2-40B4-BE49-F238E27FC236}">
                <a16:creationId xmlns:a16="http://schemas.microsoft.com/office/drawing/2014/main" id="{8D286EC6-8B28-1D69-80A5-5A01F8D282E2}"/>
              </a:ext>
            </a:extLst>
          </p:cNvPr>
          <p:cNvSpPr txBox="1"/>
          <p:nvPr/>
        </p:nvSpPr>
        <p:spPr>
          <a:xfrm>
            <a:off x="7498292" y="3865781"/>
            <a:ext cx="1795684" cy="1200329"/>
          </a:xfrm>
          <a:prstGeom prst="rect">
            <a:avLst/>
          </a:prstGeom>
          <a:noFill/>
        </p:spPr>
        <p:txBody>
          <a:bodyPr wrap="none" rtlCol="0">
            <a:spAutoFit/>
          </a:bodyPr>
          <a:lstStyle/>
          <a:p>
            <a:r>
              <a:rPr lang="en-US" b="1" kern="100" dirty="0">
                <a:solidFill>
                  <a:srgbClr val="000000"/>
                </a:solidFill>
                <a:latin typeface="SamsungOne-400"/>
                <a:ea typeface="Malgun Gothic" panose="020B0503020000020004" pitchFamily="34" charset="-127"/>
                <a:cs typeface="Times New Roman" panose="02020603050405020304" pitchFamily="18" charset="0"/>
              </a:rPr>
              <a:t>Mean</a:t>
            </a:r>
            <a:r>
              <a:rPr lang="en-US" dirty="0"/>
              <a:t/>
            </a:r>
            <a:br>
              <a:rPr lang="en-US" dirty="0"/>
            </a:br>
            <a:r>
              <a:rPr lang="en-US" dirty="0"/>
              <a:t>Age: 30</a:t>
            </a:r>
            <a:br>
              <a:rPr lang="en-US" dirty="0"/>
            </a:br>
            <a:r>
              <a:rPr lang="en-US" dirty="0"/>
              <a:t>Gender: Female</a:t>
            </a:r>
            <a:br>
              <a:rPr lang="en-US" dirty="0"/>
            </a:br>
            <a:r>
              <a:rPr lang="en-US" dirty="0"/>
              <a:t>Ethnicity: Asian</a:t>
            </a:r>
            <a:endParaRPr lang="vi-VN" dirty="0"/>
          </a:p>
        </p:txBody>
      </p:sp>
      <p:sp>
        <p:nvSpPr>
          <p:cNvPr id="8" name="TextBox 7">
            <a:extLst>
              <a:ext uri="{FF2B5EF4-FFF2-40B4-BE49-F238E27FC236}">
                <a16:creationId xmlns:a16="http://schemas.microsoft.com/office/drawing/2014/main" id="{CA91662B-F909-57B9-3E49-C84A9BB2C9D5}"/>
              </a:ext>
            </a:extLst>
          </p:cNvPr>
          <p:cNvSpPr txBox="1"/>
          <p:nvPr/>
        </p:nvSpPr>
        <p:spPr>
          <a:xfrm>
            <a:off x="449468" y="4095412"/>
            <a:ext cx="6320163" cy="1477328"/>
          </a:xfrm>
          <a:prstGeom prst="rect">
            <a:avLst/>
          </a:prstGeom>
          <a:noFill/>
        </p:spPr>
        <p:txBody>
          <a:bodyPr wrap="square" rtlCol="0">
            <a:spAutoFit/>
          </a:bodyPr>
          <a:lstStyle/>
          <a:p>
            <a:r>
              <a:rPr lang="en-US" dirty="0"/>
              <a:t>After matching data with labels, we normalize the tensor image using mean and standard deviation, convert it to a tensor, resize the input images, and perform data augmentation to increase dataset size and reduce overfitting.</a:t>
            </a:r>
            <a:endParaRPr lang="vi-VN" dirty="0"/>
          </a:p>
        </p:txBody>
      </p:sp>
      <p:sp>
        <p:nvSpPr>
          <p:cNvPr id="13" name="Rectangle 12"/>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2726024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dirty="0" smtClean="0"/>
              <a:t>3.2</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dirty="0"/>
              <a:t>Exploratory Data Analysis (EDA)</a:t>
            </a:r>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smtClean="0"/>
              <a:t>03</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p:sp>
        <p:nvSpPr>
          <p:cNvPr id="12" name="Text Placeholder 11">
            <a:extLst>
              <a:ext uri="{FF2B5EF4-FFF2-40B4-BE49-F238E27FC236}">
                <a16:creationId xmlns:a16="http://schemas.microsoft.com/office/drawing/2014/main" id="{3C10A4E8-DDF6-137F-CAF7-CF056E0FDC3C}"/>
              </a:ext>
            </a:extLst>
          </p:cNvPr>
          <p:cNvSpPr>
            <a:spLocks noGrp="1"/>
          </p:cNvSpPr>
          <p:nvPr>
            <p:ph type="body" sz="quarter" idx="15"/>
          </p:nvPr>
        </p:nvSpPr>
        <p:spPr>
          <a:xfrm>
            <a:off x="953519" y="1353443"/>
            <a:ext cx="3948937" cy="1694557"/>
          </a:xfrm>
        </p:spPr>
        <p:txBody>
          <a:bodyPr/>
          <a:lstStyle/>
          <a:p>
            <a:r>
              <a:rPr lang="en-US" dirty="0"/>
              <a:t>We used the UTK dataset, which contains images categorized by age, gender, and ethnicity. The process involves plotting sample images and creating a CSV file with basic information, including loading and displaying sample images and obtaining dataset statistics for an overview</a:t>
            </a:r>
            <a:r>
              <a:rPr lang="en-US" dirty="0" smtClean="0"/>
              <a:t>.</a:t>
            </a:r>
            <a:endParaRPr lang="en-US" dirty="0"/>
          </a:p>
        </p:txBody>
      </p:sp>
      <p:pic>
        <p:nvPicPr>
          <p:cNvPr id="19" name="Picture 18" descr="alt text">
            <a:hlinkClick r:id="rId2" tgtFrame="&quot;_blank&quot;"/>
            <a:extLst>
              <a:ext uri="{FF2B5EF4-FFF2-40B4-BE49-F238E27FC236}">
                <a16:creationId xmlns:a16="http://schemas.microsoft.com/office/drawing/2014/main" id="{6B74FAB6-F5A4-CF50-3AE0-2AA558899A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0368" y="1353443"/>
            <a:ext cx="4453082" cy="4453082"/>
          </a:xfrm>
          <a:prstGeom prst="rect">
            <a:avLst/>
          </a:prstGeom>
          <a:noFill/>
          <a:ln>
            <a:noFill/>
          </a:ln>
        </p:spPr>
      </p:pic>
      <p:pic>
        <p:nvPicPr>
          <p:cNvPr id="20" name="Picture 19" descr="alt text">
            <a:hlinkClick r:id="rId4" tgtFrame="&quot;_blank&quot;"/>
            <a:extLst>
              <a:ext uri="{FF2B5EF4-FFF2-40B4-BE49-F238E27FC236}">
                <a16:creationId xmlns:a16="http://schemas.microsoft.com/office/drawing/2014/main" id="{88ACC599-7974-CAA7-1AC0-09977301D7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3440" y="4144817"/>
            <a:ext cx="4129092" cy="1661708"/>
          </a:xfrm>
          <a:prstGeom prst="rect">
            <a:avLst/>
          </a:prstGeom>
          <a:noFill/>
          <a:ln>
            <a:noFill/>
          </a:ln>
        </p:spPr>
      </p:pic>
      <p:sp>
        <p:nvSpPr>
          <p:cNvPr id="9" name="Rectangle 8"/>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
        <p:nvSpPr>
          <p:cNvPr id="13" name="Text Placeholder 11">
            <a:extLst>
              <a:ext uri="{FF2B5EF4-FFF2-40B4-BE49-F238E27FC236}">
                <a16:creationId xmlns:a16="http://schemas.microsoft.com/office/drawing/2014/main" id="{3C10A4E8-DDF6-137F-CAF7-CF056E0FDC3C}"/>
              </a:ext>
            </a:extLst>
          </p:cNvPr>
          <p:cNvSpPr txBox="1">
            <a:spLocks/>
          </p:cNvSpPr>
          <p:nvPr/>
        </p:nvSpPr>
        <p:spPr>
          <a:xfrm>
            <a:off x="953518" y="3244430"/>
            <a:ext cx="3948937" cy="703957"/>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6"/>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7"/>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t>The csv labels include overall information such as age, gender, and ethnicity for each image in the dataset.</a:t>
            </a:r>
            <a:endParaRPr lang="vi-VN" dirty="0"/>
          </a:p>
        </p:txBody>
      </p:sp>
    </p:spTree>
    <p:extLst>
      <p:ext uri="{BB962C8B-B14F-4D97-AF65-F5344CB8AC3E}">
        <p14:creationId xmlns:p14="http://schemas.microsoft.com/office/powerpoint/2010/main" val="28726742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53E3-55EF-7BFA-FABA-FCC3382578E0}"/>
              </a:ext>
            </a:extLst>
          </p:cNvPr>
          <p:cNvSpPr>
            <a:spLocks noGrp="1"/>
          </p:cNvSpPr>
          <p:nvPr>
            <p:ph type="title"/>
          </p:nvPr>
        </p:nvSpPr>
        <p:spPr>
          <a:xfrm>
            <a:off x="449468" y="1172830"/>
            <a:ext cx="8541187" cy="492443"/>
          </a:xfrm>
        </p:spPr>
        <p:txBody>
          <a:bodyPr/>
          <a:lstStyle/>
          <a:p>
            <a:r>
              <a:rPr lang="vi-VN" dirty="0"/>
              <a:t>Histogram for Age</a:t>
            </a:r>
          </a:p>
        </p:txBody>
      </p:sp>
      <p:sp>
        <p:nvSpPr>
          <p:cNvPr id="3" name="Text Placeholder 2">
            <a:extLst>
              <a:ext uri="{FF2B5EF4-FFF2-40B4-BE49-F238E27FC236}">
                <a16:creationId xmlns:a16="http://schemas.microsoft.com/office/drawing/2014/main" id="{D92BA51F-FEE4-E9F9-3E5C-A3F81846A603}"/>
              </a:ext>
            </a:extLst>
          </p:cNvPr>
          <p:cNvSpPr>
            <a:spLocks noGrp="1"/>
          </p:cNvSpPr>
          <p:nvPr>
            <p:ph type="body" sz="quarter" idx="10"/>
          </p:nvPr>
        </p:nvSpPr>
        <p:spPr/>
        <p:txBody>
          <a:bodyPr/>
          <a:lstStyle/>
          <a:p>
            <a:r>
              <a:rPr lang="en-US" dirty="0"/>
              <a:t>3.2</a:t>
            </a:r>
            <a:endParaRPr lang="vi-VN" dirty="0"/>
          </a:p>
        </p:txBody>
      </p:sp>
      <p:sp>
        <p:nvSpPr>
          <p:cNvPr id="4" name="Text Placeholder 3">
            <a:extLst>
              <a:ext uri="{FF2B5EF4-FFF2-40B4-BE49-F238E27FC236}">
                <a16:creationId xmlns:a16="http://schemas.microsoft.com/office/drawing/2014/main" id="{41F7FFC5-8BDE-F623-4F17-983E83A1083B}"/>
              </a:ext>
            </a:extLst>
          </p:cNvPr>
          <p:cNvSpPr>
            <a:spLocks noGrp="1"/>
          </p:cNvSpPr>
          <p:nvPr>
            <p:ph type="body" sz="quarter" idx="11"/>
          </p:nvPr>
        </p:nvSpPr>
        <p:spPr/>
        <p:txBody>
          <a:bodyPr/>
          <a:lstStyle/>
          <a:p>
            <a:r>
              <a:rPr lang="vi-VN" dirty="0"/>
              <a:t>Exploratory Data Analysis (EDA)</a:t>
            </a:r>
          </a:p>
        </p:txBody>
      </p:sp>
      <p:sp>
        <p:nvSpPr>
          <p:cNvPr id="5" name="Text Placeholder 4">
            <a:extLst>
              <a:ext uri="{FF2B5EF4-FFF2-40B4-BE49-F238E27FC236}">
                <a16:creationId xmlns:a16="http://schemas.microsoft.com/office/drawing/2014/main" id="{81E6BEBE-C122-679C-D7C4-6BC51A3BDB86}"/>
              </a:ext>
            </a:extLst>
          </p:cNvPr>
          <p:cNvSpPr>
            <a:spLocks noGrp="1"/>
          </p:cNvSpPr>
          <p:nvPr>
            <p:ph type="body" sz="quarter" idx="12"/>
          </p:nvPr>
        </p:nvSpPr>
        <p:spPr/>
        <p:txBody>
          <a:bodyPr/>
          <a:lstStyle/>
          <a:p>
            <a:r>
              <a:rPr lang="en-US" dirty="0" smtClean="0"/>
              <a:t>03</a:t>
            </a:r>
            <a:endParaRPr lang="vi-VN" dirty="0"/>
          </a:p>
        </p:txBody>
      </p:sp>
      <p:sp>
        <p:nvSpPr>
          <p:cNvPr id="6" name="Text Placeholder 5">
            <a:extLst>
              <a:ext uri="{FF2B5EF4-FFF2-40B4-BE49-F238E27FC236}">
                <a16:creationId xmlns:a16="http://schemas.microsoft.com/office/drawing/2014/main" id="{FD7F3580-A468-1E60-C7E2-4456540F6536}"/>
              </a:ext>
            </a:extLst>
          </p:cNvPr>
          <p:cNvSpPr>
            <a:spLocks noGrp="1"/>
          </p:cNvSpPr>
          <p:nvPr>
            <p:ph type="body" sz="quarter" idx="13"/>
          </p:nvPr>
        </p:nvSpPr>
        <p:spPr/>
        <p:txBody>
          <a:bodyPr/>
          <a:lstStyle/>
          <a:p>
            <a:endParaRPr lang="vi-VN"/>
          </a:p>
        </p:txBody>
      </p:sp>
      <p:sp>
        <p:nvSpPr>
          <p:cNvPr id="7" name="Text Placeholder 6">
            <a:extLst>
              <a:ext uri="{FF2B5EF4-FFF2-40B4-BE49-F238E27FC236}">
                <a16:creationId xmlns:a16="http://schemas.microsoft.com/office/drawing/2014/main" id="{459C13A5-35B2-5C06-E7D0-2B6A45AB5AF2}"/>
              </a:ext>
            </a:extLst>
          </p:cNvPr>
          <p:cNvSpPr>
            <a:spLocks noGrp="1"/>
          </p:cNvSpPr>
          <p:nvPr>
            <p:ph type="body" sz="quarter" idx="15"/>
          </p:nvPr>
        </p:nvSpPr>
        <p:spPr>
          <a:xfrm>
            <a:off x="5187522" y="2069043"/>
            <a:ext cx="3553145" cy="2817281"/>
          </a:xfrm>
        </p:spPr>
        <p:txBody>
          <a:bodyPr/>
          <a:lstStyle/>
          <a:p>
            <a:r>
              <a:rPr lang="en-US" dirty="0"/>
              <a:t>This is a histogram showing the age distribution in the dataset.</a:t>
            </a:r>
          </a:p>
          <a:p>
            <a:r>
              <a:rPr lang="en-US" dirty="0"/>
              <a:t>Images at age 25 have the highest quantity, with over 2,000 images, and the average number of images is around 250 for other ages. </a:t>
            </a:r>
          </a:p>
          <a:p>
            <a:r>
              <a:rPr lang="en-US" dirty="0"/>
              <a:t>Images of individuals over 60 are negligible, leading to significant errors in training the AI.</a:t>
            </a:r>
            <a:endParaRPr lang="vi-VN" dirty="0"/>
          </a:p>
        </p:txBody>
      </p:sp>
      <p:pic>
        <p:nvPicPr>
          <p:cNvPr id="8" name="Picture 7" descr="alt text">
            <a:hlinkClick r:id="rId2" tgtFrame="&quot;_blank&quot;"/>
            <a:extLst>
              <a:ext uri="{FF2B5EF4-FFF2-40B4-BE49-F238E27FC236}">
                <a16:creationId xmlns:a16="http://schemas.microsoft.com/office/drawing/2014/main" id="{76A2C6DA-8B00-AA04-A281-7825DDB9D4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3641" y="1935694"/>
            <a:ext cx="4376420" cy="4472305"/>
          </a:xfrm>
          <a:prstGeom prst="rect">
            <a:avLst/>
          </a:prstGeom>
          <a:noFill/>
          <a:ln>
            <a:noFill/>
          </a:ln>
        </p:spPr>
      </p:pic>
      <p:sp>
        <p:nvSpPr>
          <p:cNvPr id="9" name="Rectangle 8"/>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34680522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53E3-55EF-7BFA-FABA-FCC3382578E0}"/>
              </a:ext>
            </a:extLst>
          </p:cNvPr>
          <p:cNvSpPr>
            <a:spLocks noGrp="1"/>
          </p:cNvSpPr>
          <p:nvPr>
            <p:ph type="title"/>
          </p:nvPr>
        </p:nvSpPr>
        <p:spPr>
          <a:xfrm>
            <a:off x="449468" y="1228521"/>
            <a:ext cx="8541187" cy="492443"/>
          </a:xfrm>
        </p:spPr>
        <p:txBody>
          <a:bodyPr/>
          <a:lstStyle/>
          <a:p>
            <a:r>
              <a:rPr lang="en-US" dirty="0"/>
              <a:t>Cross-tabulation of gender and ethnicity</a:t>
            </a:r>
            <a:endParaRPr lang="vi-VN" dirty="0"/>
          </a:p>
        </p:txBody>
      </p:sp>
      <p:sp>
        <p:nvSpPr>
          <p:cNvPr id="3" name="Text Placeholder 2">
            <a:extLst>
              <a:ext uri="{FF2B5EF4-FFF2-40B4-BE49-F238E27FC236}">
                <a16:creationId xmlns:a16="http://schemas.microsoft.com/office/drawing/2014/main" id="{D92BA51F-FEE4-E9F9-3E5C-A3F81846A603}"/>
              </a:ext>
            </a:extLst>
          </p:cNvPr>
          <p:cNvSpPr>
            <a:spLocks noGrp="1"/>
          </p:cNvSpPr>
          <p:nvPr>
            <p:ph type="body" sz="quarter" idx="10"/>
          </p:nvPr>
        </p:nvSpPr>
        <p:spPr/>
        <p:txBody>
          <a:bodyPr/>
          <a:lstStyle/>
          <a:p>
            <a:r>
              <a:rPr lang="en-US" dirty="0"/>
              <a:t>3.2</a:t>
            </a:r>
            <a:endParaRPr lang="vi-VN" dirty="0"/>
          </a:p>
        </p:txBody>
      </p:sp>
      <p:sp>
        <p:nvSpPr>
          <p:cNvPr id="4" name="Text Placeholder 3">
            <a:extLst>
              <a:ext uri="{FF2B5EF4-FFF2-40B4-BE49-F238E27FC236}">
                <a16:creationId xmlns:a16="http://schemas.microsoft.com/office/drawing/2014/main" id="{41F7FFC5-8BDE-F623-4F17-983E83A1083B}"/>
              </a:ext>
            </a:extLst>
          </p:cNvPr>
          <p:cNvSpPr>
            <a:spLocks noGrp="1"/>
          </p:cNvSpPr>
          <p:nvPr>
            <p:ph type="body" sz="quarter" idx="11"/>
          </p:nvPr>
        </p:nvSpPr>
        <p:spPr/>
        <p:txBody>
          <a:bodyPr/>
          <a:lstStyle/>
          <a:p>
            <a:r>
              <a:rPr lang="vi-VN" dirty="0"/>
              <a:t>Exploratory Data Analysis (EDA)</a:t>
            </a:r>
          </a:p>
        </p:txBody>
      </p:sp>
      <p:sp>
        <p:nvSpPr>
          <p:cNvPr id="5" name="Text Placeholder 4">
            <a:extLst>
              <a:ext uri="{FF2B5EF4-FFF2-40B4-BE49-F238E27FC236}">
                <a16:creationId xmlns:a16="http://schemas.microsoft.com/office/drawing/2014/main" id="{81E6BEBE-C122-679C-D7C4-6BC51A3BDB86}"/>
              </a:ext>
            </a:extLst>
          </p:cNvPr>
          <p:cNvSpPr>
            <a:spLocks noGrp="1"/>
          </p:cNvSpPr>
          <p:nvPr>
            <p:ph type="body" sz="quarter" idx="12"/>
          </p:nvPr>
        </p:nvSpPr>
        <p:spPr/>
        <p:txBody>
          <a:bodyPr/>
          <a:lstStyle/>
          <a:p>
            <a:r>
              <a:rPr lang="en-US" dirty="0" smtClean="0"/>
              <a:t>03</a:t>
            </a:r>
            <a:endParaRPr lang="vi-VN" dirty="0"/>
          </a:p>
        </p:txBody>
      </p:sp>
      <p:sp>
        <p:nvSpPr>
          <p:cNvPr id="6" name="Text Placeholder 5">
            <a:extLst>
              <a:ext uri="{FF2B5EF4-FFF2-40B4-BE49-F238E27FC236}">
                <a16:creationId xmlns:a16="http://schemas.microsoft.com/office/drawing/2014/main" id="{FD7F3580-A468-1E60-C7E2-4456540F6536}"/>
              </a:ext>
            </a:extLst>
          </p:cNvPr>
          <p:cNvSpPr>
            <a:spLocks noGrp="1"/>
          </p:cNvSpPr>
          <p:nvPr>
            <p:ph type="body" sz="quarter" idx="13"/>
          </p:nvPr>
        </p:nvSpPr>
        <p:spPr/>
        <p:txBody>
          <a:bodyPr/>
          <a:lstStyle/>
          <a:p>
            <a:endParaRPr lang="vi-VN"/>
          </a:p>
        </p:txBody>
      </p:sp>
      <p:sp>
        <p:nvSpPr>
          <p:cNvPr id="10" name="Text Placeholder 9">
            <a:extLst>
              <a:ext uri="{FF2B5EF4-FFF2-40B4-BE49-F238E27FC236}">
                <a16:creationId xmlns:a16="http://schemas.microsoft.com/office/drawing/2014/main" id="{83FDDC8B-9862-0DDF-4CB0-4BC2033DFFDA}"/>
              </a:ext>
            </a:extLst>
          </p:cNvPr>
          <p:cNvSpPr>
            <a:spLocks noGrp="1"/>
          </p:cNvSpPr>
          <p:nvPr>
            <p:ph type="body" sz="quarter" idx="15"/>
          </p:nvPr>
        </p:nvSpPr>
        <p:spPr>
          <a:xfrm>
            <a:off x="5218546" y="2122479"/>
            <a:ext cx="3359182" cy="838200"/>
          </a:xfrm>
        </p:spPr>
        <p:txBody>
          <a:bodyPr/>
          <a:lstStyle/>
          <a:p>
            <a:r>
              <a:rPr lang="en-US" dirty="0"/>
              <a:t>Calculating the cross-tabulation of gender and ethnicity using the </a:t>
            </a:r>
            <a:r>
              <a:rPr lang="en-US" dirty="0" err="1"/>
              <a:t>pandas.</a:t>
            </a:r>
            <a:r>
              <a:rPr lang="en-US" dirty="0" err="1">
                <a:solidFill>
                  <a:srgbClr val="FF0000"/>
                </a:solidFill>
              </a:rPr>
              <a:t>crosstab</a:t>
            </a:r>
            <a:r>
              <a:rPr lang="en-US" dirty="0"/>
              <a:t>() function. </a:t>
            </a:r>
          </a:p>
        </p:txBody>
      </p:sp>
      <p:pic>
        <p:nvPicPr>
          <p:cNvPr id="11" name="Picture 10" descr="alt text">
            <a:hlinkClick r:id="rId2" tgtFrame="&quot;_blank&quot;"/>
            <a:extLst>
              <a:ext uri="{FF2B5EF4-FFF2-40B4-BE49-F238E27FC236}">
                <a16:creationId xmlns:a16="http://schemas.microsoft.com/office/drawing/2014/main" id="{EB0A39AE-5435-6E24-1330-6756EB97E1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416" y="2122479"/>
            <a:ext cx="3909060" cy="838200"/>
          </a:xfrm>
          <a:prstGeom prst="rect">
            <a:avLst/>
          </a:prstGeom>
          <a:noFill/>
          <a:ln>
            <a:noFill/>
          </a:ln>
        </p:spPr>
      </p:pic>
      <p:pic>
        <p:nvPicPr>
          <p:cNvPr id="12" name="Picture 11" descr="alt text">
            <a:hlinkClick r:id="rId4" tgtFrame="&quot;_blank&quot;"/>
            <a:extLst>
              <a:ext uri="{FF2B5EF4-FFF2-40B4-BE49-F238E27FC236}">
                <a16:creationId xmlns:a16="http://schemas.microsoft.com/office/drawing/2014/main" id="{8A51E808-754C-528D-81E7-5E9A7DF29DD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1416" y="3738425"/>
            <a:ext cx="3831275" cy="2554183"/>
          </a:xfrm>
          <a:prstGeom prst="rect">
            <a:avLst/>
          </a:prstGeom>
          <a:noFill/>
          <a:ln>
            <a:noFill/>
          </a:ln>
        </p:spPr>
      </p:pic>
      <p:sp>
        <p:nvSpPr>
          <p:cNvPr id="13" name="Text Placeholder 9">
            <a:extLst>
              <a:ext uri="{FF2B5EF4-FFF2-40B4-BE49-F238E27FC236}">
                <a16:creationId xmlns:a16="http://schemas.microsoft.com/office/drawing/2014/main" id="{83FDDC8B-9862-0DDF-4CB0-4BC2033DFFDA}"/>
              </a:ext>
            </a:extLst>
          </p:cNvPr>
          <p:cNvSpPr txBox="1">
            <a:spLocks/>
          </p:cNvSpPr>
          <p:nvPr/>
        </p:nvSpPr>
        <p:spPr>
          <a:xfrm>
            <a:off x="5218546" y="2959083"/>
            <a:ext cx="3359182" cy="83820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6"/>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7"/>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dirty="0"/>
              <a:t>This analysis can reveal the relationship between gender and ethnicity within the dataset and provide useful insights.</a:t>
            </a:r>
            <a:endParaRPr lang="vi-VN" dirty="0"/>
          </a:p>
        </p:txBody>
      </p:sp>
      <p:sp>
        <p:nvSpPr>
          <p:cNvPr id="14" name="Rectangle 13"/>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
        <p:nvSpPr>
          <p:cNvPr id="16" name="Text Placeholder 9">
            <a:extLst>
              <a:ext uri="{FF2B5EF4-FFF2-40B4-BE49-F238E27FC236}">
                <a16:creationId xmlns:a16="http://schemas.microsoft.com/office/drawing/2014/main" id="{83FDDC8B-9862-0DDF-4CB0-4BC2033DFFDA}"/>
              </a:ext>
            </a:extLst>
          </p:cNvPr>
          <p:cNvSpPr txBox="1">
            <a:spLocks/>
          </p:cNvSpPr>
          <p:nvPr/>
        </p:nvSpPr>
        <p:spPr>
          <a:xfrm>
            <a:off x="5218546" y="4352282"/>
            <a:ext cx="3359182" cy="988701"/>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6"/>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7"/>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lvl="0"/>
            <a:r>
              <a:rPr lang="en-US" altLang="ko-KR" dirty="0"/>
              <a:t>These plots can help identify any differences or patterns in the age distribution between men and women in the UTK dataset.</a:t>
            </a:r>
          </a:p>
        </p:txBody>
      </p:sp>
    </p:spTree>
    <p:extLst>
      <p:ext uri="{BB962C8B-B14F-4D97-AF65-F5344CB8AC3E}">
        <p14:creationId xmlns:p14="http://schemas.microsoft.com/office/powerpoint/2010/main" val="3305301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53E3-55EF-7BFA-FABA-FCC3382578E0}"/>
              </a:ext>
            </a:extLst>
          </p:cNvPr>
          <p:cNvSpPr>
            <a:spLocks noGrp="1"/>
          </p:cNvSpPr>
          <p:nvPr>
            <p:ph type="title"/>
          </p:nvPr>
        </p:nvSpPr>
        <p:spPr/>
        <p:txBody>
          <a:bodyPr/>
          <a:lstStyle/>
          <a:p>
            <a:r>
              <a:rPr lang="en-US" dirty="0"/>
              <a:t>CNN model</a:t>
            </a:r>
            <a:endParaRPr lang="vi-VN" dirty="0"/>
          </a:p>
        </p:txBody>
      </p:sp>
      <p:sp>
        <p:nvSpPr>
          <p:cNvPr id="3" name="Text Placeholder 2">
            <a:extLst>
              <a:ext uri="{FF2B5EF4-FFF2-40B4-BE49-F238E27FC236}">
                <a16:creationId xmlns:a16="http://schemas.microsoft.com/office/drawing/2014/main" id="{D92BA51F-FEE4-E9F9-3E5C-A3F81846A603}"/>
              </a:ext>
            </a:extLst>
          </p:cNvPr>
          <p:cNvSpPr>
            <a:spLocks noGrp="1"/>
          </p:cNvSpPr>
          <p:nvPr>
            <p:ph type="body" sz="quarter" idx="10"/>
          </p:nvPr>
        </p:nvSpPr>
        <p:spPr/>
        <p:txBody>
          <a:bodyPr/>
          <a:lstStyle/>
          <a:p>
            <a:r>
              <a:rPr lang="en-US" dirty="0"/>
              <a:t>3.3</a:t>
            </a:r>
            <a:endParaRPr lang="vi-VN" dirty="0"/>
          </a:p>
        </p:txBody>
      </p:sp>
      <p:sp>
        <p:nvSpPr>
          <p:cNvPr id="4" name="Text Placeholder 3">
            <a:extLst>
              <a:ext uri="{FF2B5EF4-FFF2-40B4-BE49-F238E27FC236}">
                <a16:creationId xmlns:a16="http://schemas.microsoft.com/office/drawing/2014/main" id="{41F7FFC5-8BDE-F623-4F17-983E83A1083B}"/>
              </a:ext>
            </a:extLst>
          </p:cNvPr>
          <p:cNvSpPr>
            <a:spLocks noGrp="1"/>
          </p:cNvSpPr>
          <p:nvPr>
            <p:ph type="body" sz="quarter" idx="11"/>
          </p:nvPr>
        </p:nvSpPr>
        <p:spPr/>
        <p:txBody>
          <a:bodyPr/>
          <a:lstStyle/>
          <a:p>
            <a:r>
              <a:rPr lang="vi-VN" dirty="0"/>
              <a:t>Modeling</a:t>
            </a:r>
          </a:p>
        </p:txBody>
      </p:sp>
      <p:sp>
        <p:nvSpPr>
          <p:cNvPr id="5" name="Text Placeholder 4">
            <a:extLst>
              <a:ext uri="{FF2B5EF4-FFF2-40B4-BE49-F238E27FC236}">
                <a16:creationId xmlns:a16="http://schemas.microsoft.com/office/drawing/2014/main" id="{81E6BEBE-C122-679C-D7C4-6BC51A3BDB86}"/>
              </a:ext>
            </a:extLst>
          </p:cNvPr>
          <p:cNvSpPr>
            <a:spLocks noGrp="1"/>
          </p:cNvSpPr>
          <p:nvPr>
            <p:ph type="body" sz="quarter" idx="12"/>
          </p:nvPr>
        </p:nvSpPr>
        <p:spPr/>
        <p:txBody>
          <a:bodyPr/>
          <a:lstStyle/>
          <a:p>
            <a:r>
              <a:rPr lang="en-US" dirty="0" smtClean="0"/>
              <a:t>03</a:t>
            </a:r>
            <a:endParaRPr lang="vi-VN" dirty="0"/>
          </a:p>
        </p:txBody>
      </p:sp>
      <p:sp>
        <p:nvSpPr>
          <p:cNvPr id="6" name="Text Placeholder 5">
            <a:extLst>
              <a:ext uri="{FF2B5EF4-FFF2-40B4-BE49-F238E27FC236}">
                <a16:creationId xmlns:a16="http://schemas.microsoft.com/office/drawing/2014/main" id="{FD7F3580-A468-1E60-C7E2-4456540F6536}"/>
              </a:ext>
            </a:extLst>
          </p:cNvPr>
          <p:cNvSpPr>
            <a:spLocks noGrp="1"/>
          </p:cNvSpPr>
          <p:nvPr>
            <p:ph type="body" sz="quarter" idx="13"/>
          </p:nvPr>
        </p:nvSpPr>
        <p:spPr/>
        <p:txBody>
          <a:bodyPr/>
          <a:lstStyle/>
          <a:p>
            <a:endParaRPr lang="vi-VN"/>
          </a:p>
        </p:txBody>
      </p:sp>
      <p:sp>
        <p:nvSpPr>
          <p:cNvPr id="8" name="Text Placeholder 7">
            <a:extLst>
              <a:ext uri="{FF2B5EF4-FFF2-40B4-BE49-F238E27FC236}">
                <a16:creationId xmlns:a16="http://schemas.microsoft.com/office/drawing/2014/main" id="{B0826DF1-7402-DBCA-C389-007CE7F1A184}"/>
              </a:ext>
            </a:extLst>
          </p:cNvPr>
          <p:cNvSpPr>
            <a:spLocks noGrp="1"/>
          </p:cNvSpPr>
          <p:nvPr>
            <p:ph type="body" sz="quarter" idx="15"/>
          </p:nvPr>
        </p:nvSpPr>
        <p:spPr/>
        <p:txBody>
          <a:bodyPr/>
          <a:lstStyle/>
          <a:p>
            <a:r>
              <a:rPr lang="en-US" dirty="0"/>
              <a:t>We chose ResNet-50, a well-known CNN architecture, to achieve the best model. CNNs use deep learning with neural networks and fully connected layers. Neurons, with weights and biases, form the core of this architecture. Weights adjust connections between neurons, while biases add flexibility. The network includes an input layer (image), hidden layers (weight adjustments), and an output layer (result). Convolutional layers extract features and learn patterns, enhancing efficiency in computer vision.</a:t>
            </a:r>
            <a:endParaRPr lang="vi-VN" dirty="0"/>
          </a:p>
        </p:txBody>
      </p:sp>
      <p:pic>
        <p:nvPicPr>
          <p:cNvPr id="9" name="Picture 8" descr="Introduction to Convolutional Neural Networks">
            <a:extLst>
              <a:ext uri="{FF2B5EF4-FFF2-40B4-BE49-F238E27FC236}">
                <a16:creationId xmlns:a16="http://schemas.microsoft.com/office/drawing/2014/main" id="{4E15FD8C-3396-9D8A-5E88-CCB26D0805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3284" y="3860684"/>
            <a:ext cx="5596255" cy="2110740"/>
          </a:xfrm>
          <a:prstGeom prst="rect">
            <a:avLst/>
          </a:prstGeom>
          <a:noFill/>
          <a:ln>
            <a:noFill/>
          </a:ln>
        </p:spPr>
      </p:pic>
      <p:sp>
        <p:nvSpPr>
          <p:cNvPr id="10" name="Rectangle 9"/>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31726552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a:extLst>
              <a:ext uri="{FF2B5EF4-FFF2-40B4-BE49-F238E27FC236}">
                <a16:creationId xmlns:a16="http://schemas.microsoft.com/office/drawing/2014/main" id="{1E42F3CA-E8F5-41D4-A677-F15543C46B01}"/>
              </a:ext>
            </a:extLst>
          </p:cNvPr>
          <p:cNvGrpSpPr/>
          <p:nvPr/>
        </p:nvGrpSpPr>
        <p:grpSpPr>
          <a:xfrm>
            <a:off x="710836" y="1892040"/>
            <a:ext cx="4379913" cy="1509370"/>
            <a:chOff x="4181256" y="3224809"/>
            <a:chExt cx="4379913" cy="1509370"/>
          </a:xfrm>
        </p:grpSpPr>
        <p:sp>
          <p:nvSpPr>
            <p:cNvPr id="5" name="직사각형 4">
              <a:extLst>
                <a:ext uri="{FF2B5EF4-FFF2-40B4-BE49-F238E27FC236}">
                  <a16:creationId xmlns:a16="http://schemas.microsoft.com/office/drawing/2014/main" id="{EEA224A4-F527-4CB0-B62E-359CBCD4E781}"/>
                </a:ext>
              </a:extLst>
            </p:cNvPr>
            <p:cNvSpPr/>
            <p:nvPr/>
          </p:nvSpPr>
          <p:spPr>
            <a:xfrm>
              <a:off x="4364136" y="3225982"/>
              <a:ext cx="41970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charset="0"/>
                  <a:ea typeface="SamsungOne 700" panose="020B0803030303020204" charset="0"/>
                </a:rPr>
                <a:t>Unit </a:t>
              </a:r>
              <a:r>
                <a:rPr lang="en-US" altLang="ko-KR" dirty="0" smtClean="0">
                  <a:solidFill>
                    <a:schemeClr val="tx1">
                      <a:lumMod val="75000"/>
                      <a:lumOff val="25000"/>
                    </a:schemeClr>
                  </a:solidFill>
                  <a:latin typeface="SamsungOne 700" panose="020B0803030303020204" charset="0"/>
                  <a:ea typeface="SamsungOne 700" panose="020B0803030303020204" charset="0"/>
                </a:rPr>
                <a:t>1. Introduction</a:t>
              </a:r>
              <a:endParaRPr lang="en-US" altLang="ko-KR" dirty="0">
                <a:solidFill>
                  <a:schemeClr val="tx1">
                    <a:lumMod val="75000"/>
                    <a:lumOff val="25000"/>
                  </a:schemeClr>
                </a:solidFill>
                <a:latin typeface="SamsungOne 700" panose="020B0803030303020204" charset="0"/>
                <a:ea typeface="SamsungOne 700" panose="020B0803030303020204" charset="0"/>
              </a:endParaRPr>
            </a:p>
          </p:txBody>
        </p:sp>
        <p:sp>
          <p:nvSpPr>
            <p:cNvPr id="6" name="직사각형 5">
              <a:extLst>
                <a:ext uri="{FF2B5EF4-FFF2-40B4-BE49-F238E27FC236}">
                  <a16:creationId xmlns:a16="http://schemas.microsoft.com/office/drawing/2014/main" id="{F55CBCEC-393B-4E62-A937-E41B3CD7A93E}"/>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sp>
          <p:nvSpPr>
            <p:cNvPr id="7" name="직사각형 6">
              <a:extLst>
                <a:ext uri="{FF2B5EF4-FFF2-40B4-BE49-F238E27FC236}">
                  <a16:creationId xmlns:a16="http://schemas.microsoft.com/office/drawing/2014/main" id="{276F31AB-CE0B-4C60-A822-96C574A8736B}"/>
                </a:ext>
              </a:extLst>
            </p:cNvPr>
            <p:cNvSpPr/>
            <p:nvPr/>
          </p:nvSpPr>
          <p:spPr>
            <a:xfrm>
              <a:off x="5160752" y="3641572"/>
              <a:ext cx="3400417" cy="1092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1</a:t>
              </a:r>
              <a:r>
                <a:rPr lang="en-US" altLang="ko-KR" sz="1400" dirty="0" smtClean="0">
                  <a:solidFill>
                    <a:srgbClr val="193EB0"/>
                  </a:solidFill>
                  <a:latin typeface="SamsungOne 700" panose="020B0803030303020204" pitchFamily="34" charset="0"/>
                  <a:ea typeface="SamsungOne 700" panose="020B0803030303020204" pitchFamily="34" charset="0"/>
                </a:rPr>
                <a:t>.1</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smtClean="0">
                  <a:solidFill>
                    <a:srgbClr val="193EB0"/>
                  </a:solidFill>
                  <a:latin typeface="SamsungOne 700" panose="020B0803030303020204" pitchFamily="34" charset="0"/>
                  <a:ea typeface="SamsungOne 700" panose="020B0803030303020204" pitchFamily="34" charset="0"/>
                </a:rPr>
                <a:t>Background Information</a:t>
              </a:r>
              <a:endParaRPr lang="en-US" altLang="ko-KR" sz="1400" dirty="0">
                <a:solidFill>
                  <a:srgbClr val="193EB0"/>
                </a:solidFill>
                <a:latin typeface="SamsungOne 700" panose="020B0803030303020204" pitchFamily="34" charset="0"/>
                <a:ea typeface="SamsungOne 700" panose="020B0803030303020204" pitchFamily="34" charset="0"/>
              </a:endParaRP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1</a:t>
              </a:r>
              <a:r>
                <a:rPr lang="en-US" altLang="ko-KR" sz="1400" dirty="0" smtClean="0">
                  <a:solidFill>
                    <a:srgbClr val="193EB0"/>
                  </a:solidFill>
                  <a:latin typeface="SamsungOne 700" panose="020B0803030303020204" pitchFamily="34" charset="0"/>
                  <a:ea typeface="SamsungOne 700" panose="020B0803030303020204" pitchFamily="34" charset="0"/>
                </a:rPr>
                <a:t>.2</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smtClean="0">
                  <a:solidFill>
                    <a:srgbClr val="193EB0"/>
                  </a:solidFill>
                  <a:latin typeface="SamsungOne 700" panose="020B0803030303020204" pitchFamily="34" charset="0"/>
                  <a:ea typeface="SamsungOne 700" panose="020B0803030303020204" pitchFamily="34" charset="0"/>
                </a:rPr>
                <a:t>Motivation and Objective</a:t>
              </a:r>
            </a:p>
            <a:p>
              <a:pPr>
                <a:spcAft>
                  <a:spcPts val="600"/>
                </a:spcAft>
              </a:pPr>
              <a:r>
                <a:rPr lang="en-US" altLang="ko-KR" sz="1400" dirty="0" smtClean="0">
                  <a:solidFill>
                    <a:srgbClr val="193EB0"/>
                  </a:solidFill>
                  <a:latin typeface="SamsungOne 700" panose="020B0803030303020204" pitchFamily="34" charset="0"/>
                  <a:ea typeface="SamsungOne 700" panose="020B0803030303020204" pitchFamily="34" charset="0"/>
                </a:rPr>
                <a:t>1.3. Members and Role Assignments</a:t>
              </a:r>
            </a:p>
            <a:p>
              <a:pPr>
                <a:spcAft>
                  <a:spcPts val="600"/>
                </a:spcAft>
              </a:pPr>
              <a:r>
                <a:rPr lang="en-US" altLang="ko-KR" sz="1400" dirty="0" smtClean="0">
                  <a:solidFill>
                    <a:srgbClr val="193EB0"/>
                  </a:solidFill>
                  <a:latin typeface="SamsungOne 700" panose="020B0803030303020204" pitchFamily="34" charset="0"/>
                  <a:ea typeface="SamsungOne 700" panose="020B0803030303020204" pitchFamily="34" charset="0"/>
                </a:rPr>
                <a:t>1.4. Schedule and Milestones</a:t>
              </a:r>
              <a:endParaRPr lang="en-US" altLang="ko-KR" sz="1400" dirty="0">
                <a:solidFill>
                  <a:schemeClr val="bg1">
                    <a:lumMod val="65000"/>
                  </a:schemeClr>
                </a:solidFill>
                <a:latin typeface="SamsungOne 400" panose="020B0503030303020204" pitchFamily="34" charset="0"/>
                <a:ea typeface="SamsungOne 400" panose="020B0503030303020204" pitchFamily="34" charset="0"/>
              </a:endParaRPr>
            </a:p>
          </p:txBody>
        </p:sp>
      </p:grpSp>
      <p:sp>
        <p:nvSpPr>
          <p:cNvPr id="16" name="직사각형 133">
            <a:extLst>
              <a:ext uri="{FF2B5EF4-FFF2-40B4-BE49-F238E27FC236}">
                <a16:creationId xmlns:a16="http://schemas.microsoft.com/office/drawing/2014/main" id="{71B9AA9E-B863-4155-9637-87088D8ED43A}"/>
              </a:ext>
            </a:extLst>
          </p:cNvPr>
          <p:cNvSpPr/>
          <p:nvPr/>
        </p:nvSpPr>
        <p:spPr>
          <a:xfrm>
            <a:off x="710836" y="357668"/>
            <a:ext cx="850832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smtClean="0">
                <a:solidFill>
                  <a:schemeClr val="bg1"/>
                </a:solidFill>
                <a:latin typeface="+mj-lt"/>
                <a:ea typeface="Samsung Sharp Sans" pitchFamily="2" charset="0"/>
                <a:cs typeface="Samsung Sharp Sans" pitchFamily="2" charset="0"/>
              </a:rPr>
              <a:t>Facial Age Estimation</a:t>
            </a:r>
            <a:endParaRPr lang="en-US" altLang="ko-KR" sz="2400" dirty="0">
              <a:solidFill>
                <a:schemeClr val="bg1"/>
              </a:solidFill>
              <a:latin typeface="+mj-lt"/>
              <a:ea typeface="Samsung Sharp Sans" pitchFamily="2" charset="0"/>
              <a:cs typeface="Samsung Sharp Sans" pitchFamily="2" charset="0"/>
            </a:endParaRPr>
          </a:p>
        </p:txBody>
      </p:sp>
    </p:spTree>
    <p:extLst>
      <p:ext uri="{BB962C8B-B14F-4D97-AF65-F5344CB8AC3E}">
        <p14:creationId xmlns:p14="http://schemas.microsoft.com/office/powerpoint/2010/main" val="568801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53E3-55EF-7BFA-FABA-FCC3382578E0}"/>
              </a:ext>
            </a:extLst>
          </p:cNvPr>
          <p:cNvSpPr>
            <a:spLocks noGrp="1"/>
          </p:cNvSpPr>
          <p:nvPr>
            <p:ph type="title"/>
          </p:nvPr>
        </p:nvSpPr>
        <p:spPr/>
        <p:txBody>
          <a:bodyPr/>
          <a:lstStyle/>
          <a:p>
            <a:r>
              <a:rPr lang="en-US" dirty="0"/>
              <a:t>CNN model</a:t>
            </a:r>
            <a:endParaRPr lang="vi-VN" dirty="0"/>
          </a:p>
        </p:txBody>
      </p:sp>
      <p:sp>
        <p:nvSpPr>
          <p:cNvPr id="3" name="Text Placeholder 2">
            <a:extLst>
              <a:ext uri="{FF2B5EF4-FFF2-40B4-BE49-F238E27FC236}">
                <a16:creationId xmlns:a16="http://schemas.microsoft.com/office/drawing/2014/main" id="{D92BA51F-FEE4-E9F9-3E5C-A3F81846A603}"/>
              </a:ext>
            </a:extLst>
          </p:cNvPr>
          <p:cNvSpPr>
            <a:spLocks noGrp="1"/>
          </p:cNvSpPr>
          <p:nvPr>
            <p:ph type="body" sz="quarter" idx="10"/>
          </p:nvPr>
        </p:nvSpPr>
        <p:spPr/>
        <p:txBody>
          <a:bodyPr/>
          <a:lstStyle/>
          <a:p>
            <a:r>
              <a:rPr lang="en-US" dirty="0"/>
              <a:t>3.3</a:t>
            </a:r>
            <a:endParaRPr lang="vi-VN" dirty="0"/>
          </a:p>
        </p:txBody>
      </p:sp>
      <p:sp>
        <p:nvSpPr>
          <p:cNvPr id="4" name="Text Placeholder 3">
            <a:extLst>
              <a:ext uri="{FF2B5EF4-FFF2-40B4-BE49-F238E27FC236}">
                <a16:creationId xmlns:a16="http://schemas.microsoft.com/office/drawing/2014/main" id="{41F7FFC5-8BDE-F623-4F17-983E83A1083B}"/>
              </a:ext>
            </a:extLst>
          </p:cNvPr>
          <p:cNvSpPr>
            <a:spLocks noGrp="1"/>
          </p:cNvSpPr>
          <p:nvPr>
            <p:ph type="body" sz="quarter" idx="11"/>
          </p:nvPr>
        </p:nvSpPr>
        <p:spPr/>
        <p:txBody>
          <a:bodyPr/>
          <a:lstStyle/>
          <a:p>
            <a:r>
              <a:rPr lang="vi-VN" dirty="0"/>
              <a:t>Modeling</a:t>
            </a:r>
          </a:p>
        </p:txBody>
      </p:sp>
      <p:sp>
        <p:nvSpPr>
          <p:cNvPr id="5" name="Text Placeholder 4">
            <a:extLst>
              <a:ext uri="{FF2B5EF4-FFF2-40B4-BE49-F238E27FC236}">
                <a16:creationId xmlns:a16="http://schemas.microsoft.com/office/drawing/2014/main" id="{81E6BEBE-C122-679C-D7C4-6BC51A3BDB86}"/>
              </a:ext>
            </a:extLst>
          </p:cNvPr>
          <p:cNvSpPr>
            <a:spLocks noGrp="1"/>
          </p:cNvSpPr>
          <p:nvPr>
            <p:ph type="body" sz="quarter" idx="12"/>
          </p:nvPr>
        </p:nvSpPr>
        <p:spPr/>
        <p:txBody>
          <a:bodyPr/>
          <a:lstStyle/>
          <a:p>
            <a:r>
              <a:rPr lang="en-US" dirty="0" smtClean="0"/>
              <a:t>03</a:t>
            </a:r>
            <a:endParaRPr lang="vi-VN" dirty="0"/>
          </a:p>
        </p:txBody>
      </p:sp>
      <p:sp>
        <p:nvSpPr>
          <p:cNvPr id="6" name="Text Placeholder 5">
            <a:extLst>
              <a:ext uri="{FF2B5EF4-FFF2-40B4-BE49-F238E27FC236}">
                <a16:creationId xmlns:a16="http://schemas.microsoft.com/office/drawing/2014/main" id="{FD7F3580-A468-1E60-C7E2-4456540F6536}"/>
              </a:ext>
            </a:extLst>
          </p:cNvPr>
          <p:cNvSpPr>
            <a:spLocks noGrp="1"/>
          </p:cNvSpPr>
          <p:nvPr>
            <p:ph type="body" sz="quarter" idx="13"/>
          </p:nvPr>
        </p:nvSpPr>
        <p:spPr/>
        <p:txBody>
          <a:bodyPr/>
          <a:lstStyle/>
          <a:p>
            <a:endParaRPr lang="vi-VN"/>
          </a:p>
        </p:txBody>
      </p:sp>
      <p:sp>
        <p:nvSpPr>
          <p:cNvPr id="8" name="Text Placeholder 7">
            <a:extLst>
              <a:ext uri="{FF2B5EF4-FFF2-40B4-BE49-F238E27FC236}">
                <a16:creationId xmlns:a16="http://schemas.microsoft.com/office/drawing/2014/main" id="{B0826DF1-7402-DBCA-C389-007CE7F1A184}"/>
              </a:ext>
            </a:extLst>
          </p:cNvPr>
          <p:cNvSpPr>
            <a:spLocks noGrp="1"/>
          </p:cNvSpPr>
          <p:nvPr>
            <p:ph type="body" sz="quarter" idx="15"/>
          </p:nvPr>
        </p:nvSpPr>
        <p:spPr/>
        <p:txBody>
          <a:bodyPr/>
          <a:lstStyle/>
          <a:p>
            <a:r>
              <a:rPr lang="en-US" dirty="0"/>
              <a:t>Deeper networks often face degradation issues, where accuracy saturates and then rapidly degrades, not due to overfitting but due to increasing training error. This problem arises because gradients become very small in deeper layers, leading to ineffective weight updates and gradient vanishing.</a:t>
            </a:r>
            <a:endParaRPr lang="vi-VN" dirty="0"/>
          </a:p>
        </p:txBody>
      </p:sp>
      <p:pic>
        <p:nvPicPr>
          <p:cNvPr id="7" name="Picture 6">
            <a:extLst>
              <a:ext uri="{FF2B5EF4-FFF2-40B4-BE49-F238E27FC236}">
                <a16:creationId xmlns:a16="http://schemas.microsoft.com/office/drawing/2014/main" id="{4738FAEB-EBCA-C1C8-C9D7-4394AC46B0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7907" y="3579675"/>
            <a:ext cx="5287010" cy="1838325"/>
          </a:xfrm>
          <a:prstGeom prst="rect">
            <a:avLst/>
          </a:prstGeom>
          <a:noFill/>
          <a:ln>
            <a:noFill/>
          </a:ln>
        </p:spPr>
      </p:pic>
      <p:sp>
        <p:nvSpPr>
          <p:cNvPr id="9" name="Rectangle 8"/>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22483302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53E3-55EF-7BFA-FABA-FCC3382578E0}"/>
              </a:ext>
            </a:extLst>
          </p:cNvPr>
          <p:cNvSpPr>
            <a:spLocks noGrp="1"/>
          </p:cNvSpPr>
          <p:nvPr>
            <p:ph type="title"/>
          </p:nvPr>
        </p:nvSpPr>
        <p:spPr/>
        <p:txBody>
          <a:bodyPr/>
          <a:lstStyle/>
          <a:p>
            <a:r>
              <a:rPr lang="en-US" dirty="0"/>
              <a:t>Resnet </a:t>
            </a:r>
            <a:endParaRPr lang="vi-VN" dirty="0"/>
          </a:p>
        </p:txBody>
      </p:sp>
      <p:sp>
        <p:nvSpPr>
          <p:cNvPr id="3" name="Text Placeholder 2">
            <a:extLst>
              <a:ext uri="{FF2B5EF4-FFF2-40B4-BE49-F238E27FC236}">
                <a16:creationId xmlns:a16="http://schemas.microsoft.com/office/drawing/2014/main" id="{D92BA51F-FEE4-E9F9-3E5C-A3F81846A603}"/>
              </a:ext>
            </a:extLst>
          </p:cNvPr>
          <p:cNvSpPr>
            <a:spLocks noGrp="1"/>
          </p:cNvSpPr>
          <p:nvPr>
            <p:ph type="body" sz="quarter" idx="10"/>
          </p:nvPr>
        </p:nvSpPr>
        <p:spPr/>
        <p:txBody>
          <a:bodyPr/>
          <a:lstStyle/>
          <a:p>
            <a:r>
              <a:rPr lang="en-US" dirty="0"/>
              <a:t>3.3</a:t>
            </a:r>
            <a:endParaRPr lang="vi-VN" dirty="0"/>
          </a:p>
        </p:txBody>
      </p:sp>
      <p:sp>
        <p:nvSpPr>
          <p:cNvPr id="4" name="Text Placeholder 3">
            <a:extLst>
              <a:ext uri="{FF2B5EF4-FFF2-40B4-BE49-F238E27FC236}">
                <a16:creationId xmlns:a16="http://schemas.microsoft.com/office/drawing/2014/main" id="{41F7FFC5-8BDE-F623-4F17-983E83A1083B}"/>
              </a:ext>
            </a:extLst>
          </p:cNvPr>
          <p:cNvSpPr>
            <a:spLocks noGrp="1"/>
          </p:cNvSpPr>
          <p:nvPr>
            <p:ph type="body" sz="quarter" idx="11"/>
          </p:nvPr>
        </p:nvSpPr>
        <p:spPr/>
        <p:txBody>
          <a:bodyPr/>
          <a:lstStyle/>
          <a:p>
            <a:r>
              <a:rPr lang="vi-VN" dirty="0"/>
              <a:t>Modeling</a:t>
            </a:r>
          </a:p>
        </p:txBody>
      </p:sp>
      <p:sp>
        <p:nvSpPr>
          <p:cNvPr id="5" name="Text Placeholder 4">
            <a:extLst>
              <a:ext uri="{FF2B5EF4-FFF2-40B4-BE49-F238E27FC236}">
                <a16:creationId xmlns:a16="http://schemas.microsoft.com/office/drawing/2014/main" id="{81E6BEBE-C122-679C-D7C4-6BC51A3BDB86}"/>
              </a:ext>
            </a:extLst>
          </p:cNvPr>
          <p:cNvSpPr>
            <a:spLocks noGrp="1"/>
          </p:cNvSpPr>
          <p:nvPr>
            <p:ph type="body" sz="quarter" idx="12"/>
          </p:nvPr>
        </p:nvSpPr>
        <p:spPr/>
        <p:txBody>
          <a:bodyPr/>
          <a:lstStyle/>
          <a:p>
            <a:r>
              <a:rPr lang="en-US" dirty="0" smtClean="0"/>
              <a:t>03</a:t>
            </a:r>
            <a:endParaRPr lang="vi-VN" dirty="0"/>
          </a:p>
        </p:txBody>
      </p:sp>
      <p:sp>
        <p:nvSpPr>
          <p:cNvPr id="6" name="Text Placeholder 5">
            <a:extLst>
              <a:ext uri="{FF2B5EF4-FFF2-40B4-BE49-F238E27FC236}">
                <a16:creationId xmlns:a16="http://schemas.microsoft.com/office/drawing/2014/main" id="{FD7F3580-A468-1E60-C7E2-4456540F6536}"/>
              </a:ext>
            </a:extLst>
          </p:cNvPr>
          <p:cNvSpPr>
            <a:spLocks noGrp="1"/>
          </p:cNvSpPr>
          <p:nvPr>
            <p:ph type="body" sz="quarter" idx="13"/>
          </p:nvPr>
        </p:nvSpPr>
        <p:spPr/>
        <p:txBody>
          <a:bodyPr/>
          <a:lstStyle/>
          <a:p>
            <a:endParaRPr lang="vi-VN"/>
          </a:p>
        </p:txBody>
      </p:sp>
      <p:sp>
        <p:nvSpPr>
          <p:cNvPr id="8" name="Text Placeholder 7">
            <a:extLst>
              <a:ext uri="{FF2B5EF4-FFF2-40B4-BE49-F238E27FC236}">
                <a16:creationId xmlns:a16="http://schemas.microsoft.com/office/drawing/2014/main" id="{B0826DF1-7402-DBCA-C389-007CE7F1A184}"/>
              </a:ext>
            </a:extLst>
          </p:cNvPr>
          <p:cNvSpPr>
            <a:spLocks noGrp="1"/>
          </p:cNvSpPr>
          <p:nvPr>
            <p:ph type="body" sz="quarter" idx="15"/>
          </p:nvPr>
        </p:nvSpPr>
        <p:spPr/>
        <p:txBody>
          <a:bodyPr/>
          <a:lstStyle/>
          <a:p>
            <a:r>
              <a:rPr lang="en-US" dirty="0"/>
              <a:t>ResNet, or Residual Network, addresses this by using residual blocks and skip connections, allowing effective training of very deep networks with hundreds of layers. Developed by </a:t>
            </a:r>
            <a:r>
              <a:rPr lang="en-US" dirty="0" err="1"/>
              <a:t>Kaiming</a:t>
            </a:r>
            <a:r>
              <a:rPr lang="en-US" dirty="0"/>
              <a:t> He and his team, </a:t>
            </a:r>
            <a:r>
              <a:rPr lang="en-US" dirty="0" err="1"/>
              <a:t>ResNet’s</a:t>
            </a:r>
            <a:r>
              <a:rPr lang="en-US" dirty="0"/>
              <a:t> architecture overcomes the limitations of deeper networks by facilitating better gradient flow through skip connections.</a:t>
            </a:r>
            <a:endParaRPr lang="vi-VN" dirty="0"/>
          </a:p>
        </p:txBody>
      </p:sp>
      <p:sp>
        <p:nvSpPr>
          <p:cNvPr id="10" name="Rectangle 9"/>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pic>
        <p:nvPicPr>
          <p:cNvPr id="7" name="Picture 6"/>
          <p:cNvPicPr>
            <a:picLocks noChangeAspect="1"/>
          </p:cNvPicPr>
          <p:nvPr/>
        </p:nvPicPr>
        <p:blipFill>
          <a:blip r:embed="rId2"/>
          <a:stretch>
            <a:fillRect/>
          </a:stretch>
        </p:blipFill>
        <p:spPr>
          <a:xfrm>
            <a:off x="2985909" y="3425279"/>
            <a:ext cx="3926249" cy="2145011"/>
          </a:xfrm>
          <a:prstGeom prst="rect">
            <a:avLst/>
          </a:prstGeom>
        </p:spPr>
      </p:pic>
      <p:pic>
        <p:nvPicPr>
          <p:cNvPr id="13" name="Picture 12"/>
          <p:cNvPicPr>
            <a:picLocks noChangeAspect="1"/>
          </p:cNvPicPr>
          <p:nvPr/>
        </p:nvPicPr>
        <p:blipFill>
          <a:blip r:embed="rId2"/>
          <a:stretch>
            <a:fillRect/>
          </a:stretch>
        </p:blipFill>
        <p:spPr>
          <a:xfrm>
            <a:off x="2977520" y="3525947"/>
            <a:ext cx="3926249" cy="2145011"/>
          </a:xfrm>
          <a:prstGeom prst="rect">
            <a:avLst/>
          </a:prstGeom>
        </p:spPr>
      </p:pic>
    </p:spTree>
    <p:extLst>
      <p:ext uri="{BB962C8B-B14F-4D97-AF65-F5344CB8AC3E}">
        <p14:creationId xmlns:p14="http://schemas.microsoft.com/office/powerpoint/2010/main" val="35920882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53E3-55EF-7BFA-FABA-FCC3382578E0}"/>
              </a:ext>
            </a:extLst>
          </p:cNvPr>
          <p:cNvSpPr>
            <a:spLocks noGrp="1"/>
          </p:cNvSpPr>
          <p:nvPr>
            <p:ph type="title"/>
          </p:nvPr>
        </p:nvSpPr>
        <p:spPr/>
        <p:txBody>
          <a:bodyPr/>
          <a:lstStyle/>
          <a:p>
            <a:r>
              <a:rPr lang="en-US" dirty="0"/>
              <a:t>Resnet </a:t>
            </a:r>
            <a:endParaRPr lang="vi-VN" dirty="0"/>
          </a:p>
        </p:txBody>
      </p:sp>
      <p:sp>
        <p:nvSpPr>
          <p:cNvPr id="3" name="Text Placeholder 2">
            <a:extLst>
              <a:ext uri="{FF2B5EF4-FFF2-40B4-BE49-F238E27FC236}">
                <a16:creationId xmlns:a16="http://schemas.microsoft.com/office/drawing/2014/main" id="{D92BA51F-FEE4-E9F9-3E5C-A3F81846A603}"/>
              </a:ext>
            </a:extLst>
          </p:cNvPr>
          <p:cNvSpPr>
            <a:spLocks noGrp="1"/>
          </p:cNvSpPr>
          <p:nvPr>
            <p:ph type="body" sz="quarter" idx="10"/>
          </p:nvPr>
        </p:nvSpPr>
        <p:spPr/>
        <p:txBody>
          <a:bodyPr/>
          <a:lstStyle/>
          <a:p>
            <a:r>
              <a:rPr lang="en-US" dirty="0"/>
              <a:t>3.3</a:t>
            </a:r>
            <a:endParaRPr lang="vi-VN" dirty="0"/>
          </a:p>
        </p:txBody>
      </p:sp>
      <p:sp>
        <p:nvSpPr>
          <p:cNvPr id="4" name="Text Placeholder 3">
            <a:extLst>
              <a:ext uri="{FF2B5EF4-FFF2-40B4-BE49-F238E27FC236}">
                <a16:creationId xmlns:a16="http://schemas.microsoft.com/office/drawing/2014/main" id="{41F7FFC5-8BDE-F623-4F17-983E83A1083B}"/>
              </a:ext>
            </a:extLst>
          </p:cNvPr>
          <p:cNvSpPr>
            <a:spLocks noGrp="1"/>
          </p:cNvSpPr>
          <p:nvPr>
            <p:ph type="body" sz="quarter" idx="11"/>
          </p:nvPr>
        </p:nvSpPr>
        <p:spPr/>
        <p:txBody>
          <a:bodyPr/>
          <a:lstStyle/>
          <a:p>
            <a:r>
              <a:rPr lang="vi-VN" dirty="0"/>
              <a:t>Modeling</a:t>
            </a:r>
          </a:p>
        </p:txBody>
      </p:sp>
      <p:sp>
        <p:nvSpPr>
          <p:cNvPr id="5" name="Text Placeholder 4">
            <a:extLst>
              <a:ext uri="{FF2B5EF4-FFF2-40B4-BE49-F238E27FC236}">
                <a16:creationId xmlns:a16="http://schemas.microsoft.com/office/drawing/2014/main" id="{81E6BEBE-C122-679C-D7C4-6BC51A3BDB86}"/>
              </a:ext>
            </a:extLst>
          </p:cNvPr>
          <p:cNvSpPr>
            <a:spLocks noGrp="1"/>
          </p:cNvSpPr>
          <p:nvPr>
            <p:ph type="body" sz="quarter" idx="12"/>
          </p:nvPr>
        </p:nvSpPr>
        <p:spPr/>
        <p:txBody>
          <a:bodyPr/>
          <a:lstStyle/>
          <a:p>
            <a:r>
              <a:rPr lang="en-US" dirty="0" smtClean="0"/>
              <a:t>03</a:t>
            </a:r>
            <a:endParaRPr lang="vi-VN" dirty="0"/>
          </a:p>
        </p:txBody>
      </p:sp>
      <p:sp>
        <p:nvSpPr>
          <p:cNvPr id="6" name="Text Placeholder 5">
            <a:extLst>
              <a:ext uri="{FF2B5EF4-FFF2-40B4-BE49-F238E27FC236}">
                <a16:creationId xmlns:a16="http://schemas.microsoft.com/office/drawing/2014/main" id="{FD7F3580-A468-1E60-C7E2-4456540F6536}"/>
              </a:ext>
            </a:extLst>
          </p:cNvPr>
          <p:cNvSpPr>
            <a:spLocks noGrp="1"/>
          </p:cNvSpPr>
          <p:nvPr>
            <p:ph type="body" sz="quarter" idx="13"/>
          </p:nvPr>
        </p:nvSpPr>
        <p:spPr/>
        <p:txBody>
          <a:bodyPr/>
          <a:lstStyle/>
          <a:p>
            <a:endParaRPr lang="vi-VN"/>
          </a:p>
        </p:txBody>
      </p:sp>
      <p:sp>
        <p:nvSpPr>
          <p:cNvPr id="8" name="Text Placeholder 7">
            <a:extLst>
              <a:ext uri="{FF2B5EF4-FFF2-40B4-BE49-F238E27FC236}">
                <a16:creationId xmlns:a16="http://schemas.microsoft.com/office/drawing/2014/main" id="{B0826DF1-7402-DBCA-C389-007CE7F1A184}"/>
              </a:ext>
            </a:extLst>
          </p:cNvPr>
          <p:cNvSpPr>
            <a:spLocks noGrp="1"/>
          </p:cNvSpPr>
          <p:nvPr>
            <p:ph type="body" sz="quarter" idx="15"/>
          </p:nvPr>
        </p:nvSpPr>
        <p:spPr>
          <a:xfrm>
            <a:off x="522288" y="2221661"/>
            <a:ext cx="8686229" cy="1388314"/>
          </a:xfrm>
        </p:spPr>
        <p:txBody>
          <a:bodyPr/>
          <a:lstStyle/>
          <a:p>
            <a:r>
              <a:rPr lang="en-US" dirty="0"/>
              <a:t>Each stage of ResNet consists of residual blocks with a linear path and a shortcut connection, which adds the input directly before the </a:t>
            </a:r>
            <a:r>
              <a:rPr lang="en-US" dirty="0" err="1"/>
              <a:t>ReLU</a:t>
            </a:r>
            <a:r>
              <a:rPr lang="en-US" dirty="0"/>
              <a:t> activation. These skip connections help preserve information from earlier layers, improving learning. While ResNet can train networks with up to 152 layers, we use ResNet-50 with 50 layers for this project.</a:t>
            </a:r>
            <a:endParaRPr lang="vi-VN" dirty="0"/>
          </a:p>
        </p:txBody>
      </p:sp>
      <p:sp>
        <p:nvSpPr>
          <p:cNvPr id="9" name="Rectangle 8"/>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pic>
        <p:nvPicPr>
          <p:cNvPr id="11" name="Picture 10">
            <a:extLst>
              <a:ext uri="{FF2B5EF4-FFF2-40B4-BE49-F238E27FC236}">
                <a16:creationId xmlns:a16="http://schemas.microsoft.com/office/drawing/2014/main" id="{511BE7A1-BCA8-31B4-1BDC-63FF3C515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8537" y="3425279"/>
            <a:ext cx="5365750" cy="2752090"/>
          </a:xfrm>
          <a:prstGeom prst="rect">
            <a:avLst/>
          </a:prstGeom>
        </p:spPr>
      </p:pic>
    </p:spTree>
    <p:extLst>
      <p:ext uri="{BB962C8B-B14F-4D97-AF65-F5344CB8AC3E}">
        <p14:creationId xmlns:p14="http://schemas.microsoft.com/office/powerpoint/2010/main" val="39829497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53E3-55EF-7BFA-FABA-FCC3382578E0}"/>
              </a:ext>
            </a:extLst>
          </p:cNvPr>
          <p:cNvSpPr>
            <a:spLocks noGrp="1"/>
          </p:cNvSpPr>
          <p:nvPr>
            <p:ph type="title"/>
          </p:nvPr>
        </p:nvSpPr>
        <p:spPr/>
        <p:txBody>
          <a:bodyPr/>
          <a:lstStyle/>
          <a:p>
            <a:r>
              <a:rPr lang="en-US" dirty="0" smtClean="0"/>
              <a:t>TUNNING</a:t>
            </a:r>
            <a:endParaRPr lang="vi-VN" dirty="0"/>
          </a:p>
        </p:txBody>
      </p:sp>
      <p:sp>
        <p:nvSpPr>
          <p:cNvPr id="3" name="Text Placeholder 2">
            <a:extLst>
              <a:ext uri="{FF2B5EF4-FFF2-40B4-BE49-F238E27FC236}">
                <a16:creationId xmlns:a16="http://schemas.microsoft.com/office/drawing/2014/main" id="{D92BA51F-FEE4-E9F9-3E5C-A3F81846A603}"/>
              </a:ext>
            </a:extLst>
          </p:cNvPr>
          <p:cNvSpPr>
            <a:spLocks noGrp="1"/>
          </p:cNvSpPr>
          <p:nvPr>
            <p:ph type="body" sz="quarter" idx="10"/>
          </p:nvPr>
        </p:nvSpPr>
        <p:spPr/>
        <p:txBody>
          <a:bodyPr/>
          <a:lstStyle/>
          <a:p>
            <a:r>
              <a:rPr lang="en-US" dirty="0"/>
              <a:t>3.3</a:t>
            </a:r>
            <a:endParaRPr lang="vi-VN" dirty="0"/>
          </a:p>
        </p:txBody>
      </p:sp>
      <p:sp>
        <p:nvSpPr>
          <p:cNvPr id="4" name="Text Placeholder 3">
            <a:extLst>
              <a:ext uri="{FF2B5EF4-FFF2-40B4-BE49-F238E27FC236}">
                <a16:creationId xmlns:a16="http://schemas.microsoft.com/office/drawing/2014/main" id="{41F7FFC5-8BDE-F623-4F17-983E83A1083B}"/>
              </a:ext>
            </a:extLst>
          </p:cNvPr>
          <p:cNvSpPr>
            <a:spLocks noGrp="1"/>
          </p:cNvSpPr>
          <p:nvPr>
            <p:ph type="body" sz="quarter" idx="11"/>
          </p:nvPr>
        </p:nvSpPr>
        <p:spPr/>
        <p:txBody>
          <a:bodyPr/>
          <a:lstStyle/>
          <a:p>
            <a:r>
              <a:rPr lang="vi-VN" dirty="0"/>
              <a:t>Modeling</a:t>
            </a:r>
          </a:p>
        </p:txBody>
      </p:sp>
      <p:sp>
        <p:nvSpPr>
          <p:cNvPr id="5" name="Text Placeholder 4">
            <a:extLst>
              <a:ext uri="{FF2B5EF4-FFF2-40B4-BE49-F238E27FC236}">
                <a16:creationId xmlns:a16="http://schemas.microsoft.com/office/drawing/2014/main" id="{81E6BEBE-C122-679C-D7C4-6BC51A3BDB86}"/>
              </a:ext>
            </a:extLst>
          </p:cNvPr>
          <p:cNvSpPr>
            <a:spLocks noGrp="1"/>
          </p:cNvSpPr>
          <p:nvPr>
            <p:ph type="body" sz="quarter" idx="12"/>
          </p:nvPr>
        </p:nvSpPr>
        <p:spPr/>
        <p:txBody>
          <a:bodyPr/>
          <a:lstStyle/>
          <a:p>
            <a:r>
              <a:rPr lang="en-US" dirty="0" smtClean="0"/>
              <a:t>03</a:t>
            </a:r>
            <a:endParaRPr lang="vi-VN" dirty="0"/>
          </a:p>
        </p:txBody>
      </p:sp>
      <p:sp>
        <p:nvSpPr>
          <p:cNvPr id="6" name="Text Placeholder 5">
            <a:extLst>
              <a:ext uri="{FF2B5EF4-FFF2-40B4-BE49-F238E27FC236}">
                <a16:creationId xmlns:a16="http://schemas.microsoft.com/office/drawing/2014/main" id="{FD7F3580-A468-1E60-C7E2-4456540F6536}"/>
              </a:ext>
            </a:extLst>
          </p:cNvPr>
          <p:cNvSpPr>
            <a:spLocks noGrp="1"/>
          </p:cNvSpPr>
          <p:nvPr>
            <p:ph type="body" sz="quarter" idx="13"/>
          </p:nvPr>
        </p:nvSpPr>
        <p:spPr/>
        <p:txBody>
          <a:bodyPr/>
          <a:lstStyle/>
          <a:p>
            <a:endParaRPr lang="vi-VN"/>
          </a:p>
        </p:txBody>
      </p:sp>
      <p:sp>
        <p:nvSpPr>
          <p:cNvPr id="8" name="Text Placeholder 7">
            <a:extLst>
              <a:ext uri="{FF2B5EF4-FFF2-40B4-BE49-F238E27FC236}">
                <a16:creationId xmlns:a16="http://schemas.microsoft.com/office/drawing/2014/main" id="{B0826DF1-7402-DBCA-C389-007CE7F1A184}"/>
              </a:ext>
            </a:extLst>
          </p:cNvPr>
          <p:cNvSpPr>
            <a:spLocks noGrp="1"/>
          </p:cNvSpPr>
          <p:nvPr>
            <p:ph type="body" sz="quarter" idx="15"/>
          </p:nvPr>
        </p:nvSpPr>
        <p:spPr>
          <a:xfrm>
            <a:off x="522288" y="2221662"/>
            <a:ext cx="8055439" cy="261480"/>
          </a:xfrm>
        </p:spPr>
        <p:txBody>
          <a:bodyPr/>
          <a:lstStyle/>
          <a:p>
            <a:r>
              <a:rPr lang="en-US" b="1" u="sng" dirty="0" smtClean="0"/>
              <a:t>Step 1</a:t>
            </a:r>
            <a:r>
              <a:rPr lang="en-US" dirty="0" smtClean="0"/>
              <a:t>: </a:t>
            </a:r>
            <a:r>
              <a:rPr lang="en-US" altLang="ko-KR" dirty="0"/>
              <a:t>Calculate the loss for an untrained model using one </a:t>
            </a:r>
            <a:r>
              <a:rPr lang="en-US" altLang="ko-KR" dirty="0" smtClean="0"/>
              <a:t>batch.</a:t>
            </a:r>
            <a:r>
              <a:rPr lang="en-US" altLang="ko-KR" dirty="0"/>
              <a:t/>
            </a:r>
            <a:br>
              <a:rPr lang="en-US" altLang="ko-KR" dirty="0"/>
            </a:br>
            <a:endParaRPr lang="vi-VN" dirty="0"/>
          </a:p>
        </p:txBody>
      </p:sp>
      <p:sp>
        <p:nvSpPr>
          <p:cNvPr id="9" name="Rectangle 8"/>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
        <p:nvSpPr>
          <p:cNvPr id="12" name="Text Placeholder 7">
            <a:extLst>
              <a:ext uri="{FF2B5EF4-FFF2-40B4-BE49-F238E27FC236}">
                <a16:creationId xmlns:a16="http://schemas.microsoft.com/office/drawing/2014/main" id="{B0826DF1-7402-DBCA-C389-007CE7F1A184}"/>
              </a:ext>
            </a:extLst>
          </p:cNvPr>
          <p:cNvSpPr txBox="1">
            <a:spLocks/>
          </p:cNvSpPr>
          <p:nvPr/>
        </p:nvSpPr>
        <p:spPr>
          <a:xfrm>
            <a:off x="522287" y="2531541"/>
            <a:ext cx="8055439" cy="26148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b="1" u="sng" dirty="0" smtClean="0"/>
              <a:t>Step 2</a:t>
            </a:r>
            <a:r>
              <a:rPr lang="en-US" dirty="0" smtClean="0"/>
              <a:t>: </a:t>
            </a:r>
            <a:r>
              <a:rPr lang="en-US" altLang="ko-KR" dirty="0"/>
              <a:t>Train and </a:t>
            </a:r>
            <a:r>
              <a:rPr lang="en-US" altLang="ko-KR" dirty="0" err="1"/>
              <a:t>overfit</a:t>
            </a:r>
            <a:r>
              <a:rPr lang="en-US" altLang="ko-KR" dirty="0"/>
              <a:t> the model on a small subset of the </a:t>
            </a:r>
            <a:r>
              <a:rPr lang="en-US" altLang="ko-KR" dirty="0" smtClean="0"/>
              <a:t>dataset</a:t>
            </a:r>
            <a:r>
              <a:rPr lang="en-US" dirty="0" smtClean="0"/>
              <a:t>.</a:t>
            </a:r>
            <a:endParaRPr lang="en-US" dirty="0"/>
          </a:p>
        </p:txBody>
      </p:sp>
      <p:sp>
        <p:nvSpPr>
          <p:cNvPr id="13" name="Text Placeholder 7">
            <a:extLst>
              <a:ext uri="{FF2B5EF4-FFF2-40B4-BE49-F238E27FC236}">
                <a16:creationId xmlns:a16="http://schemas.microsoft.com/office/drawing/2014/main" id="{B0826DF1-7402-DBCA-C389-007CE7F1A184}"/>
              </a:ext>
            </a:extLst>
          </p:cNvPr>
          <p:cNvSpPr txBox="1">
            <a:spLocks/>
          </p:cNvSpPr>
          <p:nvPr/>
        </p:nvSpPr>
        <p:spPr>
          <a:xfrm>
            <a:off x="522286" y="2841420"/>
            <a:ext cx="8055439" cy="26148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b="1" u="sng" dirty="0" smtClean="0"/>
              <a:t>Step 3</a:t>
            </a:r>
            <a:r>
              <a:rPr lang="en-US" dirty="0" smtClean="0"/>
              <a:t>: </a:t>
            </a:r>
            <a:r>
              <a:rPr lang="en-US" altLang="ko-KR" dirty="0"/>
              <a:t>Train the model for a limited number of epochs, experimenting with various learning </a:t>
            </a:r>
            <a:r>
              <a:rPr lang="en-US" altLang="ko-KR" dirty="0" smtClean="0"/>
              <a:t>rates.</a:t>
            </a:r>
            <a:r>
              <a:rPr lang="en-US" dirty="0" smtClean="0"/>
              <a:t/>
            </a:r>
            <a:br>
              <a:rPr lang="en-US" dirty="0" smtClean="0"/>
            </a:br>
            <a:endParaRPr lang="en-US" dirty="0"/>
          </a:p>
        </p:txBody>
      </p:sp>
      <p:sp>
        <p:nvSpPr>
          <p:cNvPr id="14" name="Text Placeholder 7">
            <a:extLst>
              <a:ext uri="{FF2B5EF4-FFF2-40B4-BE49-F238E27FC236}">
                <a16:creationId xmlns:a16="http://schemas.microsoft.com/office/drawing/2014/main" id="{B0826DF1-7402-DBCA-C389-007CE7F1A184}"/>
              </a:ext>
            </a:extLst>
          </p:cNvPr>
          <p:cNvSpPr txBox="1">
            <a:spLocks/>
          </p:cNvSpPr>
          <p:nvPr/>
        </p:nvSpPr>
        <p:spPr>
          <a:xfrm>
            <a:off x="522286" y="3151299"/>
            <a:ext cx="8055439" cy="26148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b="1" u="sng" dirty="0" smtClean="0"/>
              <a:t>Step 4</a:t>
            </a:r>
            <a:r>
              <a:rPr lang="en-US" dirty="0" smtClean="0"/>
              <a:t>: </a:t>
            </a:r>
            <a:r>
              <a:rPr lang="en-US" altLang="ko-KR" dirty="0"/>
              <a:t>Create a small grid using weight decay and the best learning rate and save it to a CSV </a:t>
            </a:r>
            <a:r>
              <a:rPr lang="en-US" altLang="ko-KR" dirty="0" smtClean="0"/>
              <a:t>file.</a:t>
            </a:r>
            <a:r>
              <a:rPr lang="en-US" dirty="0" smtClean="0"/>
              <a:t/>
            </a:r>
            <a:br>
              <a:rPr lang="en-US" dirty="0" smtClean="0"/>
            </a:br>
            <a:endParaRPr lang="en-US" dirty="0"/>
          </a:p>
        </p:txBody>
      </p:sp>
      <p:sp>
        <p:nvSpPr>
          <p:cNvPr id="15" name="Text Placeholder 7">
            <a:extLst>
              <a:ext uri="{FF2B5EF4-FFF2-40B4-BE49-F238E27FC236}">
                <a16:creationId xmlns:a16="http://schemas.microsoft.com/office/drawing/2014/main" id="{B0826DF1-7402-DBCA-C389-007CE7F1A184}"/>
              </a:ext>
            </a:extLst>
          </p:cNvPr>
          <p:cNvSpPr txBox="1">
            <a:spLocks/>
          </p:cNvSpPr>
          <p:nvPr/>
        </p:nvSpPr>
        <p:spPr>
          <a:xfrm>
            <a:off x="522286" y="5368224"/>
            <a:ext cx="8055439" cy="26148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b="1" u="sng" dirty="0" smtClean="0"/>
              <a:t>Step 5</a:t>
            </a:r>
            <a:r>
              <a:rPr lang="en-US" dirty="0" smtClean="0"/>
              <a:t>: </a:t>
            </a:r>
            <a:r>
              <a:rPr lang="en-US" altLang="ko-KR" dirty="0"/>
              <a:t>Train the model for longer epochs using the best model from step </a:t>
            </a:r>
            <a:r>
              <a:rPr lang="en-US" altLang="ko-KR" dirty="0" smtClean="0"/>
              <a:t>4.</a:t>
            </a:r>
            <a:r>
              <a:rPr lang="en-US" dirty="0" smtClean="0"/>
              <a:t/>
            </a:r>
            <a:br>
              <a:rPr lang="en-US" dirty="0" smtClean="0"/>
            </a:br>
            <a:r>
              <a:rPr lang="en-US" dirty="0" smtClean="0"/>
              <a:t>.</a:t>
            </a:r>
            <a:endParaRPr lang="en-US" dirty="0"/>
          </a:p>
        </p:txBody>
      </p:sp>
      <p:sp>
        <p:nvSpPr>
          <p:cNvPr id="16" name="Text Placeholder 7">
            <a:extLst>
              <a:ext uri="{FF2B5EF4-FFF2-40B4-BE49-F238E27FC236}">
                <a16:creationId xmlns:a16="http://schemas.microsoft.com/office/drawing/2014/main" id="{B0826DF1-7402-DBCA-C389-007CE7F1A184}"/>
              </a:ext>
            </a:extLst>
          </p:cNvPr>
          <p:cNvSpPr txBox="1">
            <a:spLocks/>
          </p:cNvSpPr>
          <p:nvPr/>
        </p:nvSpPr>
        <p:spPr>
          <a:xfrm>
            <a:off x="522286" y="5678103"/>
            <a:ext cx="8055439" cy="261480"/>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b="1" u="sng" dirty="0" smtClean="0"/>
              <a:t>Step 6</a:t>
            </a:r>
            <a:r>
              <a:rPr lang="en-US" dirty="0" smtClean="0"/>
              <a:t>: </a:t>
            </a:r>
            <a:r>
              <a:rPr lang="en-US" altLang="ko-KR" dirty="0"/>
              <a:t>Save the best model from .</a:t>
            </a:r>
            <a:r>
              <a:rPr lang="en-US" altLang="ko-KR" dirty="0" err="1"/>
              <a:t>pt</a:t>
            </a:r>
            <a:r>
              <a:rPr lang="en-US" altLang="ko-KR" dirty="0"/>
              <a:t> to .</a:t>
            </a:r>
            <a:r>
              <a:rPr lang="en-US" altLang="ko-KR" dirty="0" err="1" smtClean="0"/>
              <a:t>jit</a:t>
            </a:r>
            <a:r>
              <a:rPr lang="en-US" altLang="ko-KR" dirty="0" smtClean="0"/>
              <a:t>.</a:t>
            </a:r>
            <a:r>
              <a:rPr lang="en-US" dirty="0" smtClean="0"/>
              <a:t/>
            </a:r>
            <a:br>
              <a:rPr lang="en-US" dirty="0" smtClean="0"/>
            </a:br>
            <a:endParaRPr lang="en-US" dirty="0"/>
          </a:p>
        </p:txBody>
      </p:sp>
      <p:pic>
        <p:nvPicPr>
          <p:cNvPr id="7" name="Picture 6"/>
          <p:cNvPicPr>
            <a:picLocks noChangeAspect="1"/>
          </p:cNvPicPr>
          <p:nvPr/>
        </p:nvPicPr>
        <p:blipFill>
          <a:blip r:embed="rId4"/>
          <a:stretch>
            <a:fillRect/>
          </a:stretch>
        </p:blipFill>
        <p:spPr>
          <a:xfrm>
            <a:off x="3271541" y="3416045"/>
            <a:ext cx="2556925" cy="1845365"/>
          </a:xfrm>
          <a:prstGeom prst="rect">
            <a:avLst/>
          </a:prstGeom>
        </p:spPr>
      </p:pic>
    </p:spTree>
    <p:extLst>
      <p:ext uri="{BB962C8B-B14F-4D97-AF65-F5344CB8AC3E}">
        <p14:creationId xmlns:p14="http://schemas.microsoft.com/office/powerpoint/2010/main" val="16815565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53E3-55EF-7BFA-FABA-FCC3382578E0}"/>
              </a:ext>
            </a:extLst>
          </p:cNvPr>
          <p:cNvSpPr>
            <a:spLocks noGrp="1"/>
          </p:cNvSpPr>
          <p:nvPr>
            <p:ph type="title"/>
          </p:nvPr>
        </p:nvSpPr>
        <p:spPr/>
        <p:txBody>
          <a:bodyPr/>
          <a:lstStyle/>
          <a:p>
            <a:r>
              <a:rPr lang="en-US" dirty="0"/>
              <a:t>Train and Evaluation Loop </a:t>
            </a:r>
            <a:endParaRPr lang="vi-VN" dirty="0"/>
          </a:p>
        </p:txBody>
      </p:sp>
      <p:sp>
        <p:nvSpPr>
          <p:cNvPr id="3" name="Text Placeholder 2">
            <a:extLst>
              <a:ext uri="{FF2B5EF4-FFF2-40B4-BE49-F238E27FC236}">
                <a16:creationId xmlns:a16="http://schemas.microsoft.com/office/drawing/2014/main" id="{D92BA51F-FEE4-E9F9-3E5C-A3F81846A603}"/>
              </a:ext>
            </a:extLst>
          </p:cNvPr>
          <p:cNvSpPr>
            <a:spLocks noGrp="1"/>
          </p:cNvSpPr>
          <p:nvPr>
            <p:ph type="body" sz="quarter" idx="10"/>
          </p:nvPr>
        </p:nvSpPr>
        <p:spPr/>
        <p:txBody>
          <a:bodyPr/>
          <a:lstStyle/>
          <a:p>
            <a:r>
              <a:rPr lang="en-US" dirty="0"/>
              <a:t>3.3</a:t>
            </a:r>
            <a:endParaRPr lang="vi-VN" dirty="0"/>
          </a:p>
        </p:txBody>
      </p:sp>
      <p:sp>
        <p:nvSpPr>
          <p:cNvPr id="4" name="Text Placeholder 3">
            <a:extLst>
              <a:ext uri="{FF2B5EF4-FFF2-40B4-BE49-F238E27FC236}">
                <a16:creationId xmlns:a16="http://schemas.microsoft.com/office/drawing/2014/main" id="{41F7FFC5-8BDE-F623-4F17-983E83A1083B}"/>
              </a:ext>
            </a:extLst>
          </p:cNvPr>
          <p:cNvSpPr>
            <a:spLocks noGrp="1"/>
          </p:cNvSpPr>
          <p:nvPr>
            <p:ph type="body" sz="quarter" idx="11"/>
          </p:nvPr>
        </p:nvSpPr>
        <p:spPr/>
        <p:txBody>
          <a:bodyPr/>
          <a:lstStyle/>
          <a:p>
            <a:r>
              <a:rPr lang="vi-VN" dirty="0"/>
              <a:t>Modeling</a:t>
            </a:r>
          </a:p>
        </p:txBody>
      </p:sp>
      <p:sp>
        <p:nvSpPr>
          <p:cNvPr id="5" name="Text Placeholder 4">
            <a:extLst>
              <a:ext uri="{FF2B5EF4-FFF2-40B4-BE49-F238E27FC236}">
                <a16:creationId xmlns:a16="http://schemas.microsoft.com/office/drawing/2014/main" id="{81E6BEBE-C122-679C-D7C4-6BC51A3BDB86}"/>
              </a:ext>
            </a:extLst>
          </p:cNvPr>
          <p:cNvSpPr>
            <a:spLocks noGrp="1"/>
          </p:cNvSpPr>
          <p:nvPr>
            <p:ph type="body" sz="quarter" idx="12"/>
          </p:nvPr>
        </p:nvSpPr>
        <p:spPr/>
        <p:txBody>
          <a:bodyPr/>
          <a:lstStyle/>
          <a:p>
            <a:r>
              <a:rPr lang="en-US" dirty="0" smtClean="0"/>
              <a:t>03</a:t>
            </a:r>
            <a:endParaRPr lang="vi-VN" dirty="0"/>
          </a:p>
        </p:txBody>
      </p:sp>
      <p:sp>
        <p:nvSpPr>
          <p:cNvPr id="6" name="Text Placeholder 5">
            <a:extLst>
              <a:ext uri="{FF2B5EF4-FFF2-40B4-BE49-F238E27FC236}">
                <a16:creationId xmlns:a16="http://schemas.microsoft.com/office/drawing/2014/main" id="{FD7F3580-A468-1E60-C7E2-4456540F6536}"/>
              </a:ext>
            </a:extLst>
          </p:cNvPr>
          <p:cNvSpPr>
            <a:spLocks noGrp="1"/>
          </p:cNvSpPr>
          <p:nvPr>
            <p:ph type="body" sz="quarter" idx="13"/>
          </p:nvPr>
        </p:nvSpPr>
        <p:spPr/>
        <p:txBody>
          <a:bodyPr/>
          <a:lstStyle/>
          <a:p>
            <a:endParaRPr lang="vi-VN"/>
          </a:p>
        </p:txBody>
      </p:sp>
      <p:sp>
        <p:nvSpPr>
          <p:cNvPr id="8" name="Text Placeholder 7">
            <a:extLst>
              <a:ext uri="{FF2B5EF4-FFF2-40B4-BE49-F238E27FC236}">
                <a16:creationId xmlns:a16="http://schemas.microsoft.com/office/drawing/2014/main" id="{B0826DF1-7402-DBCA-C389-007CE7F1A184}"/>
              </a:ext>
            </a:extLst>
          </p:cNvPr>
          <p:cNvSpPr>
            <a:spLocks noGrp="1"/>
          </p:cNvSpPr>
          <p:nvPr>
            <p:ph type="body" sz="quarter" idx="15"/>
          </p:nvPr>
        </p:nvSpPr>
        <p:spPr/>
        <p:txBody>
          <a:bodyPr/>
          <a:lstStyle/>
          <a:p>
            <a:r>
              <a:rPr lang="en-US" dirty="0"/>
              <a:t>The train loop handles the training process, including forward and backward passes, updating model parameters, and monitoring training metrics. The evaluation loop performs model evaluation on a separate validation or test dataset and computes relevant evaluation metrics.</a:t>
            </a:r>
            <a:endParaRPr lang="vi-VN" dirty="0"/>
          </a:p>
        </p:txBody>
      </p:sp>
      <p:sp>
        <p:nvSpPr>
          <p:cNvPr id="9" name="Rectangle 8"/>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pic>
        <p:nvPicPr>
          <p:cNvPr id="11" name="Picture 10">
            <a:extLst>
              <a:ext uri="{FF2B5EF4-FFF2-40B4-BE49-F238E27FC236}">
                <a16:creationId xmlns:a16="http://schemas.microsoft.com/office/drawing/2014/main" id="{05D2663A-9CCC-CD7F-3B9F-0D7E25A26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5864" y="3136061"/>
            <a:ext cx="3955720" cy="2966992"/>
          </a:xfrm>
          <a:prstGeom prst="rect">
            <a:avLst/>
          </a:prstGeom>
        </p:spPr>
      </p:pic>
    </p:spTree>
    <p:extLst>
      <p:ext uri="{BB962C8B-B14F-4D97-AF65-F5344CB8AC3E}">
        <p14:creationId xmlns:p14="http://schemas.microsoft.com/office/powerpoint/2010/main" val="23398526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53E3-55EF-7BFA-FABA-FCC3382578E0}"/>
              </a:ext>
            </a:extLst>
          </p:cNvPr>
          <p:cNvSpPr>
            <a:spLocks noGrp="1"/>
          </p:cNvSpPr>
          <p:nvPr>
            <p:ph type="title"/>
          </p:nvPr>
        </p:nvSpPr>
        <p:spPr>
          <a:xfrm>
            <a:off x="449468" y="1440000"/>
            <a:ext cx="8291199" cy="984885"/>
          </a:xfrm>
        </p:spPr>
        <p:txBody>
          <a:bodyPr/>
          <a:lstStyle/>
          <a:p>
            <a:r>
              <a:rPr lang="en-US" dirty="0"/>
              <a:t>Plotting Learning Curves with Matplotlib and </a:t>
            </a:r>
            <a:r>
              <a:rPr lang="en-US" dirty="0" err="1"/>
              <a:t>TensorBoard</a:t>
            </a:r>
            <a:endParaRPr lang="vi-VN" dirty="0"/>
          </a:p>
        </p:txBody>
      </p:sp>
      <p:sp>
        <p:nvSpPr>
          <p:cNvPr id="3" name="Text Placeholder 2">
            <a:extLst>
              <a:ext uri="{FF2B5EF4-FFF2-40B4-BE49-F238E27FC236}">
                <a16:creationId xmlns:a16="http://schemas.microsoft.com/office/drawing/2014/main" id="{D92BA51F-FEE4-E9F9-3E5C-A3F81846A603}"/>
              </a:ext>
            </a:extLst>
          </p:cNvPr>
          <p:cNvSpPr>
            <a:spLocks noGrp="1"/>
          </p:cNvSpPr>
          <p:nvPr>
            <p:ph type="body" sz="quarter" idx="10"/>
          </p:nvPr>
        </p:nvSpPr>
        <p:spPr/>
        <p:txBody>
          <a:bodyPr/>
          <a:lstStyle/>
          <a:p>
            <a:r>
              <a:rPr lang="en-US" dirty="0" smtClean="0"/>
              <a:t>3.4</a:t>
            </a:r>
            <a:endParaRPr lang="vi-VN" dirty="0"/>
          </a:p>
        </p:txBody>
      </p:sp>
      <p:sp>
        <p:nvSpPr>
          <p:cNvPr id="4" name="Text Placeholder 3">
            <a:extLst>
              <a:ext uri="{FF2B5EF4-FFF2-40B4-BE49-F238E27FC236}">
                <a16:creationId xmlns:a16="http://schemas.microsoft.com/office/drawing/2014/main" id="{41F7FFC5-8BDE-F623-4F17-983E83A1083B}"/>
              </a:ext>
            </a:extLst>
          </p:cNvPr>
          <p:cNvSpPr>
            <a:spLocks noGrp="1"/>
          </p:cNvSpPr>
          <p:nvPr>
            <p:ph type="body" sz="quarter" idx="11"/>
          </p:nvPr>
        </p:nvSpPr>
        <p:spPr/>
        <p:txBody>
          <a:bodyPr/>
          <a:lstStyle/>
          <a:p>
            <a:r>
              <a:rPr lang="vi-VN" dirty="0"/>
              <a:t>Testing and Improvements</a:t>
            </a:r>
          </a:p>
        </p:txBody>
      </p:sp>
      <p:sp>
        <p:nvSpPr>
          <p:cNvPr id="5" name="Text Placeholder 4">
            <a:extLst>
              <a:ext uri="{FF2B5EF4-FFF2-40B4-BE49-F238E27FC236}">
                <a16:creationId xmlns:a16="http://schemas.microsoft.com/office/drawing/2014/main" id="{81E6BEBE-C122-679C-D7C4-6BC51A3BDB86}"/>
              </a:ext>
            </a:extLst>
          </p:cNvPr>
          <p:cNvSpPr>
            <a:spLocks noGrp="1"/>
          </p:cNvSpPr>
          <p:nvPr>
            <p:ph type="body" sz="quarter" idx="12"/>
          </p:nvPr>
        </p:nvSpPr>
        <p:spPr/>
        <p:txBody>
          <a:bodyPr/>
          <a:lstStyle/>
          <a:p>
            <a:r>
              <a:rPr lang="en-US" dirty="0" smtClean="0"/>
              <a:t>03</a:t>
            </a:r>
            <a:endParaRPr lang="vi-VN" dirty="0"/>
          </a:p>
        </p:txBody>
      </p:sp>
      <p:sp>
        <p:nvSpPr>
          <p:cNvPr id="6" name="Text Placeholder 5">
            <a:extLst>
              <a:ext uri="{FF2B5EF4-FFF2-40B4-BE49-F238E27FC236}">
                <a16:creationId xmlns:a16="http://schemas.microsoft.com/office/drawing/2014/main" id="{FD7F3580-A468-1E60-C7E2-4456540F6536}"/>
              </a:ext>
            </a:extLst>
          </p:cNvPr>
          <p:cNvSpPr>
            <a:spLocks noGrp="1"/>
          </p:cNvSpPr>
          <p:nvPr>
            <p:ph type="body" sz="quarter" idx="13"/>
          </p:nvPr>
        </p:nvSpPr>
        <p:spPr/>
        <p:txBody>
          <a:bodyPr/>
          <a:lstStyle/>
          <a:p>
            <a:endParaRPr lang="vi-VN"/>
          </a:p>
        </p:txBody>
      </p:sp>
      <p:sp>
        <p:nvSpPr>
          <p:cNvPr id="8" name="Text Placeholder 7">
            <a:extLst>
              <a:ext uri="{FF2B5EF4-FFF2-40B4-BE49-F238E27FC236}">
                <a16:creationId xmlns:a16="http://schemas.microsoft.com/office/drawing/2014/main" id="{B0826DF1-7402-DBCA-C389-007CE7F1A184}"/>
              </a:ext>
            </a:extLst>
          </p:cNvPr>
          <p:cNvSpPr>
            <a:spLocks noGrp="1"/>
          </p:cNvSpPr>
          <p:nvPr>
            <p:ph type="body" sz="quarter" idx="15"/>
          </p:nvPr>
        </p:nvSpPr>
        <p:spPr>
          <a:xfrm>
            <a:off x="522288" y="2514600"/>
            <a:ext cx="8055439" cy="914400"/>
          </a:xfrm>
        </p:spPr>
        <p:txBody>
          <a:bodyPr/>
          <a:lstStyle/>
          <a:p>
            <a:r>
              <a:rPr lang="en-US" b="1" dirty="0">
                <a:solidFill>
                  <a:schemeClr val="accent5"/>
                </a:solidFill>
              </a:rPr>
              <a:t>Learning curves </a:t>
            </a:r>
            <a:r>
              <a:rPr lang="en-US" dirty="0"/>
              <a:t>show the model's training and validation performance over epochs, helping to identify learning progress, convergence, and issues like overfitting or underfitting.</a:t>
            </a:r>
          </a:p>
          <a:p>
            <a:r>
              <a:rPr lang="en-US" b="1" dirty="0" err="1">
                <a:solidFill>
                  <a:schemeClr val="accent5"/>
                </a:solidFill>
              </a:rPr>
              <a:t>TensorBoard</a:t>
            </a:r>
            <a:r>
              <a:rPr lang="en-US" dirty="0"/>
              <a:t> is a tool for tracking and visualizing metrics like loss and accuracy, viewing the model graph, and projecting embeddings, aiding in the machine learning workflow.</a:t>
            </a:r>
            <a:endParaRPr lang="vi-VN" dirty="0"/>
          </a:p>
        </p:txBody>
      </p:sp>
      <p:pic>
        <p:nvPicPr>
          <p:cNvPr id="7" name="Picture 6">
            <a:extLst>
              <a:ext uri="{FF2B5EF4-FFF2-40B4-BE49-F238E27FC236}">
                <a16:creationId xmlns:a16="http://schemas.microsoft.com/office/drawing/2014/main" id="{05D2663A-9CCC-CD7F-3B9F-0D7E25A26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364" y="3630756"/>
            <a:ext cx="3107055" cy="2330450"/>
          </a:xfrm>
          <a:prstGeom prst="rect">
            <a:avLst/>
          </a:prstGeom>
        </p:spPr>
      </p:pic>
      <p:pic>
        <p:nvPicPr>
          <p:cNvPr id="9" name="Picture 8">
            <a:extLst>
              <a:ext uri="{FF2B5EF4-FFF2-40B4-BE49-F238E27FC236}">
                <a16:creationId xmlns:a16="http://schemas.microsoft.com/office/drawing/2014/main" id="{E49DC59C-4F75-B145-128C-BCB9A8A96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119" y="3883322"/>
            <a:ext cx="2077884" cy="2077884"/>
          </a:xfrm>
          <a:prstGeom prst="rect">
            <a:avLst/>
          </a:prstGeom>
        </p:spPr>
      </p:pic>
      <p:sp>
        <p:nvSpPr>
          <p:cNvPr id="11" name="TextBox 10">
            <a:extLst>
              <a:ext uri="{FF2B5EF4-FFF2-40B4-BE49-F238E27FC236}">
                <a16:creationId xmlns:a16="http://schemas.microsoft.com/office/drawing/2014/main" id="{66BC9D3D-8096-0543-81AB-156C3C640FBE}"/>
              </a:ext>
            </a:extLst>
          </p:cNvPr>
          <p:cNvSpPr txBox="1"/>
          <p:nvPr/>
        </p:nvSpPr>
        <p:spPr>
          <a:xfrm>
            <a:off x="5905226" y="3883322"/>
            <a:ext cx="3548224" cy="2246769"/>
          </a:xfrm>
          <a:prstGeom prst="rect">
            <a:avLst/>
          </a:prstGeom>
          <a:noFill/>
        </p:spPr>
        <p:txBody>
          <a:bodyPr wrap="square" rtlCol="0">
            <a:spAutoFit/>
          </a:bodyPr>
          <a:lstStyle/>
          <a:p>
            <a:r>
              <a:rPr lang="en-US" sz="1400"/>
              <a:t>The final model shows promising results with a low loss (~5) at epoch 31. For example, the predicted age was 27.76, while the actual age was 30, resulting in a loss of 2.24. Perceptions of age can vary due to factors like aging, skin health, lighting, and emotions. Despite these challenges, this is our best model to date. Further improvements are discussed in Section 3.5.</a:t>
            </a:r>
            <a:endParaRPr lang="vi-VN" sz="1400" dirty="0"/>
          </a:p>
        </p:txBody>
      </p:sp>
      <p:sp>
        <p:nvSpPr>
          <p:cNvPr id="12" name="Rectangle 11"/>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24664689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53E3-55EF-7BFA-FABA-FCC3382578E0}"/>
              </a:ext>
            </a:extLst>
          </p:cNvPr>
          <p:cNvSpPr>
            <a:spLocks noGrp="1"/>
          </p:cNvSpPr>
          <p:nvPr>
            <p:ph type="title"/>
          </p:nvPr>
        </p:nvSpPr>
        <p:spPr>
          <a:xfrm>
            <a:off x="449468" y="1440000"/>
            <a:ext cx="8128259" cy="492443"/>
          </a:xfrm>
        </p:spPr>
        <p:txBody>
          <a:bodyPr/>
          <a:lstStyle/>
          <a:p>
            <a:r>
              <a:rPr lang="en-US" dirty="0"/>
              <a:t>Testing and Improvements</a:t>
            </a:r>
            <a:endParaRPr lang="vi-VN" dirty="0"/>
          </a:p>
        </p:txBody>
      </p:sp>
      <p:sp>
        <p:nvSpPr>
          <p:cNvPr id="3" name="Text Placeholder 2">
            <a:extLst>
              <a:ext uri="{FF2B5EF4-FFF2-40B4-BE49-F238E27FC236}">
                <a16:creationId xmlns:a16="http://schemas.microsoft.com/office/drawing/2014/main" id="{D92BA51F-FEE4-E9F9-3E5C-A3F81846A603}"/>
              </a:ext>
            </a:extLst>
          </p:cNvPr>
          <p:cNvSpPr>
            <a:spLocks noGrp="1"/>
          </p:cNvSpPr>
          <p:nvPr>
            <p:ph type="body" sz="quarter" idx="10"/>
          </p:nvPr>
        </p:nvSpPr>
        <p:spPr/>
        <p:txBody>
          <a:bodyPr/>
          <a:lstStyle/>
          <a:p>
            <a:r>
              <a:rPr lang="en-US" dirty="0" smtClean="0"/>
              <a:t>3.4</a:t>
            </a:r>
            <a:endParaRPr lang="vi-VN" dirty="0"/>
          </a:p>
        </p:txBody>
      </p:sp>
      <p:sp>
        <p:nvSpPr>
          <p:cNvPr id="4" name="Text Placeholder 3">
            <a:extLst>
              <a:ext uri="{FF2B5EF4-FFF2-40B4-BE49-F238E27FC236}">
                <a16:creationId xmlns:a16="http://schemas.microsoft.com/office/drawing/2014/main" id="{41F7FFC5-8BDE-F623-4F17-983E83A1083B}"/>
              </a:ext>
            </a:extLst>
          </p:cNvPr>
          <p:cNvSpPr>
            <a:spLocks noGrp="1"/>
          </p:cNvSpPr>
          <p:nvPr>
            <p:ph type="body" sz="quarter" idx="11"/>
          </p:nvPr>
        </p:nvSpPr>
        <p:spPr>
          <a:xfrm>
            <a:off x="790000" y="450001"/>
            <a:ext cx="6837808" cy="553741"/>
          </a:xfrm>
        </p:spPr>
        <p:txBody>
          <a:bodyPr/>
          <a:lstStyle/>
          <a:p>
            <a:r>
              <a:rPr lang="vi-VN" dirty="0"/>
              <a:t>Testing and Improvements</a:t>
            </a:r>
          </a:p>
          <a:p>
            <a:endParaRPr lang="vi-VN" dirty="0"/>
          </a:p>
        </p:txBody>
      </p:sp>
      <p:sp>
        <p:nvSpPr>
          <p:cNvPr id="5" name="Text Placeholder 4">
            <a:extLst>
              <a:ext uri="{FF2B5EF4-FFF2-40B4-BE49-F238E27FC236}">
                <a16:creationId xmlns:a16="http://schemas.microsoft.com/office/drawing/2014/main" id="{81E6BEBE-C122-679C-D7C4-6BC51A3BDB86}"/>
              </a:ext>
            </a:extLst>
          </p:cNvPr>
          <p:cNvSpPr>
            <a:spLocks noGrp="1"/>
          </p:cNvSpPr>
          <p:nvPr>
            <p:ph type="body" sz="quarter" idx="12"/>
          </p:nvPr>
        </p:nvSpPr>
        <p:spPr/>
        <p:txBody>
          <a:bodyPr/>
          <a:lstStyle/>
          <a:p>
            <a:r>
              <a:rPr lang="en-US" dirty="0" smtClean="0"/>
              <a:t>03</a:t>
            </a:r>
            <a:endParaRPr lang="vi-VN" dirty="0"/>
          </a:p>
        </p:txBody>
      </p:sp>
      <p:sp>
        <p:nvSpPr>
          <p:cNvPr id="6" name="Text Placeholder 5">
            <a:extLst>
              <a:ext uri="{FF2B5EF4-FFF2-40B4-BE49-F238E27FC236}">
                <a16:creationId xmlns:a16="http://schemas.microsoft.com/office/drawing/2014/main" id="{FD7F3580-A468-1E60-C7E2-4456540F6536}"/>
              </a:ext>
            </a:extLst>
          </p:cNvPr>
          <p:cNvSpPr>
            <a:spLocks noGrp="1"/>
          </p:cNvSpPr>
          <p:nvPr>
            <p:ph type="body" sz="quarter" idx="13"/>
          </p:nvPr>
        </p:nvSpPr>
        <p:spPr/>
        <p:txBody>
          <a:bodyPr/>
          <a:lstStyle/>
          <a:p>
            <a:endParaRPr lang="vi-VN"/>
          </a:p>
        </p:txBody>
      </p:sp>
      <p:sp>
        <p:nvSpPr>
          <p:cNvPr id="12" name="Text Placeholder 11">
            <a:extLst>
              <a:ext uri="{FF2B5EF4-FFF2-40B4-BE49-F238E27FC236}">
                <a16:creationId xmlns:a16="http://schemas.microsoft.com/office/drawing/2014/main" id="{89E1D47F-A3E5-AE80-A455-A96213831D34}"/>
              </a:ext>
            </a:extLst>
          </p:cNvPr>
          <p:cNvSpPr>
            <a:spLocks noGrp="1"/>
          </p:cNvSpPr>
          <p:nvPr>
            <p:ph type="body" sz="quarter" idx="15"/>
          </p:nvPr>
        </p:nvSpPr>
        <p:spPr/>
        <p:txBody>
          <a:bodyPr/>
          <a:lstStyle/>
          <a:p>
            <a:r>
              <a:rPr lang="en-US" dirty="0"/>
              <a:t>Resnet-50 with 2 linear layers, 128 x 128 image (primary model)</a:t>
            </a:r>
            <a:endParaRPr lang="vi-VN" dirty="0"/>
          </a:p>
        </p:txBody>
      </p:sp>
      <p:pic>
        <p:nvPicPr>
          <p:cNvPr id="13" name="Picture 12">
            <a:extLst>
              <a:ext uri="{FF2B5EF4-FFF2-40B4-BE49-F238E27FC236}">
                <a16:creationId xmlns:a16="http://schemas.microsoft.com/office/drawing/2014/main" id="{D592FE95-C350-0B7D-0F5E-EAB6AD683F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288" y="2747325"/>
            <a:ext cx="4151230" cy="3113422"/>
          </a:xfrm>
          <a:prstGeom prst="rect">
            <a:avLst/>
          </a:prstGeom>
        </p:spPr>
      </p:pic>
      <p:pic>
        <p:nvPicPr>
          <p:cNvPr id="14" name="Picture 13">
            <a:extLst>
              <a:ext uri="{FF2B5EF4-FFF2-40B4-BE49-F238E27FC236}">
                <a16:creationId xmlns:a16="http://schemas.microsoft.com/office/drawing/2014/main" id="{A15AFA09-D680-53FC-8E40-5C7B7460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480" y="2827482"/>
            <a:ext cx="3033265" cy="3033265"/>
          </a:xfrm>
          <a:prstGeom prst="rect">
            <a:avLst/>
          </a:prstGeom>
        </p:spPr>
      </p:pic>
      <p:sp>
        <p:nvSpPr>
          <p:cNvPr id="10" name="Rectangle 9"/>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18045222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53E3-55EF-7BFA-FABA-FCC3382578E0}"/>
              </a:ext>
            </a:extLst>
          </p:cNvPr>
          <p:cNvSpPr>
            <a:spLocks noGrp="1"/>
          </p:cNvSpPr>
          <p:nvPr>
            <p:ph type="title"/>
          </p:nvPr>
        </p:nvSpPr>
        <p:spPr>
          <a:xfrm>
            <a:off x="449468" y="1440000"/>
            <a:ext cx="8128259" cy="492443"/>
          </a:xfrm>
        </p:spPr>
        <p:txBody>
          <a:bodyPr/>
          <a:lstStyle/>
          <a:p>
            <a:r>
              <a:rPr lang="en-US" dirty="0"/>
              <a:t>Testing and Improvements</a:t>
            </a:r>
            <a:endParaRPr lang="vi-VN" dirty="0"/>
          </a:p>
        </p:txBody>
      </p:sp>
      <p:sp>
        <p:nvSpPr>
          <p:cNvPr id="3" name="Text Placeholder 2">
            <a:extLst>
              <a:ext uri="{FF2B5EF4-FFF2-40B4-BE49-F238E27FC236}">
                <a16:creationId xmlns:a16="http://schemas.microsoft.com/office/drawing/2014/main" id="{D92BA51F-FEE4-E9F9-3E5C-A3F81846A603}"/>
              </a:ext>
            </a:extLst>
          </p:cNvPr>
          <p:cNvSpPr>
            <a:spLocks noGrp="1"/>
          </p:cNvSpPr>
          <p:nvPr>
            <p:ph type="body" sz="quarter" idx="10"/>
          </p:nvPr>
        </p:nvSpPr>
        <p:spPr/>
        <p:txBody>
          <a:bodyPr/>
          <a:lstStyle/>
          <a:p>
            <a:r>
              <a:rPr lang="en-US" dirty="0" smtClean="0"/>
              <a:t>3.4</a:t>
            </a:r>
            <a:endParaRPr lang="vi-VN" dirty="0"/>
          </a:p>
        </p:txBody>
      </p:sp>
      <p:sp>
        <p:nvSpPr>
          <p:cNvPr id="4" name="Text Placeholder 3">
            <a:extLst>
              <a:ext uri="{FF2B5EF4-FFF2-40B4-BE49-F238E27FC236}">
                <a16:creationId xmlns:a16="http://schemas.microsoft.com/office/drawing/2014/main" id="{41F7FFC5-8BDE-F623-4F17-983E83A1083B}"/>
              </a:ext>
            </a:extLst>
          </p:cNvPr>
          <p:cNvSpPr>
            <a:spLocks noGrp="1"/>
          </p:cNvSpPr>
          <p:nvPr>
            <p:ph type="body" sz="quarter" idx="11"/>
          </p:nvPr>
        </p:nvSpPr>
        <p:spPr>
          <a:xfrm>
            <a:off x="790000" y="450001"/>
            <a:ext cx="6837808" cy="553741"/>
          </a:xfrm>
        </p:spPr>
        <p:txBody>
          <a:bodyPr/>
          <a:lstStyle/>
          <a:p>
            <a:r>
              <a:rPr lang="vi-VN" dirty="0"/>
              <a:t>Testing and Improvements</a:t>
            </a:r>
          </a:p>
          <a:p>
            <a:endParaRPr lang="vi-VN" dirty="0"/>
          </a:p>
        </p:txBody>
      </p:sp>
      <p:sp>
        <p:nvSpPr>
          <p:cNvPr id="5" name="Text Placeholder 4">
            <a:extLst>
              <a:ext uri="{FF2B5EF4-FFF2-40B4-BE49-F238E27FC236}">
                <a16:creationId xmlns:a16="http://schemas.microsoft.com/office/drawing/2014/main" id="{81E6BEBE-C122-679C-D7C4-6BC51A3BDB86}"/>
              </a:ext>
            </a:extLst>
          </p:cNvPr>
          <p:cNvSpPr>
            <a:spLocks noGrp="1"/>
          </p:cNvSpPr>
          <p:nvPr>
            <p:ph type="body" sz="quarter" idx="12"/>
          </p:nvPr>
        </p:nvSpPr>
        <p:spPr/>
        <p:txBody>
          <a:bodyPr/>
          <a:lstStyle/>
          <a:p>
            <a:r>
              <a:rPr lang="en-US" dirty="0" smtClean="0"/>
              <a:t>03</a:t>
            </a:r>
            <a:endParaRPr lang="vi-VN" dirty="0"/>
          </a:p>
        </p:txBody>
      </p:sp>
      <p:sp>
        <p:nvSpPr>
          <p:cNvPr id="6" name="Text Placeholder 5">
            <a:extLst>
              <a:ext uri="{FF2B5EF4-FFF2-40B4-BE49-F238E27FC236}">
                <a16:creationId xmlns:a16="http://schemas.microsoft.com/office/drawing/2014/main" id="{FD7F3580-A468-1E60-C7E2-4456540F6536}"/>
              </a:ext>
            </a:extLst>
          </p:cNvPr>
          <p:cNvSpPr>
            <a:spLocks noGrp="1"/>
          </p:cNvSpPr>
          <p:nvPr>
            <p:ph type="body" sz="quarter" idx="13"/>
          </p:nvPr>
        </p:nvSpPr>
        <p:spPr/>
        <p:txBody>
          <a:bodyPr/>
          <a:lstStyle/>
          <a:p>
            <a:endParaRPr lang="vi-VN"/>
          </a:p>
        </p:txBody>
      </p:sp>
      <p:sp>
        <p:nvSpPr>
          <p:cNvPr id="12" name="Text Placeholder 11">
            <a:extLst>
              <a:ext uri="{FF2B5EF4-FFF2-40B4-BE49-F238E27FC236}">
                <a16:creationId xmlns:a16="http://schemas.microsoft.com/office/drawing/2014/main" id="{89E1D47F-A3E5-AE80-A455-A96213831D34}"/>
              </a:ext>
            </a:extLst>
          </p:cNvPr>
          <p:cNvSpPr>
            <a:spLocks noGrp="1"/>
          </p:cNvSpPr>
          <p:nvPr>
            <p:ph type="body" sz="quarter" idx="15"/>
          </p:nvPr>
        </p:nvSpPr>
        <p:spPr>
          <a:xfrm>
            <a:off x="522288" y="2221661"/>
            <a:ext cx="3966585" cy="290630"/>
          </a:xfrm>
        </p:spPr>
        <p:txBody>
          <a:bodyPr/>
          <a:lstStyle/>
          <a:p>
            <a:r>
              <a:rPr lang="en-US" dirty="0"/>
              <a:t>Resnet152 with 2 linear layers, 128 x 128 image</a:t>
            </a:r>
            <a:endParaRPr lang="vi-VN" dirty="0"/>
          </a:p>
        </p:txBody>
      </p:sp>
      <p:pic>
        <p:nvPicPr>
          <p:cNvPr id="7" name="Picture 6">
            <a:extLst>
              <a:ext uri="{FF2B5EF4-FFF2-40B4-BE49-F238E27FC236}">
                <a16:creationId xmlns:a16="http://schemas.microsoft.com/office/drawing/2014/main" id="{D069E829-1062-F697-E4E6-B7FA60AF4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995" y="2645243"/>
            <a:ext cx="3549582" cy="3223184"/>
          </a:xfrm>
          <a:prstGeom prst="rect">
            <a:avLst/>
          </a:prstGeom>
        </p:spPr>
      </p:pic>
      <p:pic>
        <p:nvPicPr>
          <p:cNvPr id="8" name="Picture 7">
            <a:extLst>
              <a:ext uri="{FF2B5EF4-FFF2-40B4-BE49-F238E27FC236}">
                <a16:creationId xmlns:a16="http://schemas.microsoft.com/office/drawing/2014/main" id="{8CEF0C2E-B4E9-BF34-588B-C4737B131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904" y="2600127"/>
            <a:ext cx="3117262" cy="3313415"/>
          </a:xfrm>
          <a:prstGeom prst="rect">
            <a:avLst/>
          </a:prstGeom>
        </p:spPr>
      </p:pic>
      <p:sp>
        <p:nvSpPr>
          <p:cNvPr id="10" name="Rectangle 9"/>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25257117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53E3-55EF-7BFA-FABA-FCC3382578E0}"/>
              </a:ext>
            </a:extLst>
          </p:cNvPr>
          <p:cNvSpPr>
            <a:spLocks noGrp="1"/>
          </p:cNvSpPr>
          <p:nvPr>
            <p:ph type="title"/>
          </p:nvPr>
        </p:nvSpPr>
        <p:spPr>
          <a:xfrm>
            <a:off x="449468" y="1440000"/>
            <a:ext cx="8128259" cy="492443"/>
          </a:xfrm>
        </p:spPr>
        <p:txBody>
          <a:bodyPr/>
          <a:lstStyle/>
          <a:p>
            <a:r>
              <a:rPr lang="en-US" dirty="0"/>
              <a:t>Testing and Improvements</a:t>
            </a:r>
            <a:endParaRPr lang="vi-VN" dirty="0"/>
          </a:p>
        </p:txBody>
      </p:sp>
      <p:sp>
        <p:nvSpPr>
          <p:cNvPr id="3" name="Text Placeholder 2">
            <a:extLst>
              <a:ext uri="{FF2B5EF4-FFF2-40B4-BE49-F238E27FC236}">
                <a16:creationId xmlns:a16="http://schemas.microsoft.com/office/drawing/2014/main" id="{D92BA51F-FEE4-E9F9-3E5C-A3F81846A603}"/>
              </a:ext>
            </a:extLst>
          </p:cNvPr>
          <p:cNvSpPr>
            <a:spLocks noGrp="1"/>
          </p:cNvSpPr>
          <p:nvPr>
            <p:ph type="body" sz="quarter" idx="10"/>
          </p:nvPr>
        </p:nvSpPr>
        <p:spPr/>
        <p:txBody>
          <a:bodyPr/>
          <a:lstStyle/>
          <a:p>
            <a:r>
              <a:rPr lang="en-US" dirty="0" smtClean="0"/>
              <a:t>3.4</a:t>
            </a:r>
            <a:endParaRPr lang="vi-VN" dirty="0"/>
          </a:p>
        </p:txBody>
      </p:sp>
      <p:sp>
        <p:nvSpPr>
          <p:cNvPr id="4" name="Text Placeholder 3">
            <a:extLst>
              <a:ext uri="{FF2B5EF4-FFF2-40B4-BE49-F238E27FC236}">
                <a16:creationId xmlns:a16="http://schemas.microsoft.com/office/drawing/2014/main" id="{41F7FFC5-8BDE-F623-4F17-983E83A1083B}"/>
              </a:ext>
            </a:extLst>
          </p:cNvPr>
          <p:cNvSpPr>
            <a:spLocks noGrp="1"/>
          </p:cNvSpPr>
          <p:nvPr>
            <p:ph type="body" sz="quarter" idx="11"/>
          </p:nvPr>
        </p:nvSpPr>
        <p:spPr>
          <a:xfrm>
            <a:off x="790000" y="450001"/>
            <a:ext cx="6837808" cy="553741"/>
          </a:xfrm>
        </p:spPr>
        <p:txBody>
          <a:bodyPr/>
          <a:lstStyle/>
          <a:p>
            <a:r>
              <a:rPr lang="vi-VN" dirty="0"/>
              <a:t>Testing and Improvements</a:t>
            </a:r>
          </a:p>
          <a:p>
            <a:endParaRPr lang="vi-VN" dirty="0"/>
          </a:p>
        </p:txBody>
      </p:sp>
      <p:sp>
        <p:nvSpPr>
          <p:cNvPr id="5" name="Text Placeholder 4">
            <a:extLst>
              <a:ext uri="{FF2B5EF4-FFF2-40B4-BE49-F238E27FC236}">
                <a16:creationId xmlns:a16="http://schemas.microsoft.com/office/drawing/2014/main" id="{81E6BEBE-C122-679C-D7C4-6BC51A3BDB86}"/>
              </a:ext>
            </a:extLst>
          </p:cNvPr>
          <p:cNvSpPr>
            <a:spLocks noGrp="1"/>
          </p:cNvSpPr>
          <p:nvPr>
            <p:ph type="body" sz="quarter" idx="12"/>
          </p:nvPr>
        </p:nvSpPr>
        <p:spPr/>
        <p:txBody>
          <a:bodyPr/>
          <a:lstStyle/>
          <a:p>
            <a:r>
              <a:rPr lang="en-US" dirty="0" smtClean="0"/>
              <a:t>03</a:t>
            </a:r>
            <a:endParaRPr lang="vi-VN" dirty="0"/>
          </a:p>
        </p:txBody>
      </p:sp>
      <p:sp>
        <p:nvSpPr>
          <p:cNvPr id="6" name="Text Placeholder 5">
            <a:extLst>
              <a:ext uri="{FF2B5EF4-FFF2-40B4-BE49-F238E27FC236}">
                <a16:creationId xmlns:a16="http://schemas.microsoft.com/office/drawing/2014/main" id="{FD7F3580-A468-1E60-C7E2-4456540F6536}"/>
              </a:ext>
            </a:extLst>
          </p:cNvPr>
          <p:cNvSpPr>
            <a:spLocks noGrp="1"/>
          </p:cNvSpPr>
          <p:nvPr>
            <p:ph type="body" sz="quarter" idx="13"/>
          </p:nvPr>
        </p:nvSpPr>
        <p:spPr/>
        <p:txBody>
          <a:bodyPr/>
          <a:lstStyle/>
          <a:p>
            <a:endParaRPr lang="vi-VN" dirty="0"/>
          </a:p>
        </p:txBody>
      </p:sp>
      <p:sp>
        <p:nvSpPr>
          <p:cNvPr id="12" name="Text Placeholder 11">
            <a:extLst>
              <a:ext uri="{FF2B5EF4-FFF2-40B4-BE49-F238E27FC236}">
                <a16:creationId xmlns:a16="http://schemas.microsoft.com/office/drawing/2014/main" id="{89E1D47F-A3E5-AE80-A455-A96213831D34}"/>
              </a:ext>
            </a:extLst>
          </p:cNvPr>
          <p:cNvSpPr>
            <a:spLocks noGrp="1"/>
          </p:cNvSpPr>
          <p:nvPr>
            <p:ph type="body" sz="quarter" idx="15"/>
          </p:nvPr>
        </p:nvSpPr>
        <p:spPr/>
        <p:txBody>
          <a:bodyPr/>
          <a:lstStyle/>
          <a:p>
            <a:r>
              <a:rPr lang="en-US" dirty="0"/>
              <a:t>Resnet125 with 4 linear layers, 128 x 128 image</a:t>
            </a:r>
            <a:endParaRPr lang="vi-VN" dirty="0"/>
          </a:p>
        </p:txBody>
      </p:sp>
      <p:pic>
        <p:nvPicPr>
          <p:cNvPr id="11" name="Picture 10">
            <a:extLst>
              <a:ext uri="{FF2B5EF4-FFF2-40B4-BE49-F238E27FC236}">
                <a16:creationId xmlns:a16="http://schemas.microsoft.com/office/drawing/2014/main" id="{269B999C-143B-06BD-F514-70F7F6530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279" y="2556942"/>
            <a:ext cx="3924976" cy="3328116"/>
          </a:xfrm>
          <a:prstGeom prst="rect">
            <a:avLst/>
          </a:prstGeom>
        </p:spPr>
      </p:pic>
      <p:pic>
        <p:nvPicPr>
          <p:cNvPr id="13" name="Picture 12">
            <a:extLst>
              <a:ext uri="{FF2B5EF4-FFF2-40B4-BE49-F238E27FC236}">
                <a16:creationId xmlns:a16="http://schemas.microsoft.com/office/drawing/2014/main" id="{0F22A905-1421-AC63-3F5F-F6D00502A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245" y="2655290"/>
            <a:ext cx="3000482" cy="3229768"/>
          </a:xfrm>
          <a:prstGeom prst="rect">
            <a:avLst/>
          </a:prstGeom>
        </p:spPr>
      </p:pic>
      <p:sp>
        <p:nvSpPr>
          <p:cNvPr id="10" name="Rectangle 9"/>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7004625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53E3-55EF-7BFA-FABA-FCC3382578E0}"/>
              </a:ext>
            </a:extLst>
          </p:cNvPr>
          <p:cNvSpPr>
            <a:spLocks noGrp="1"/>
          </p:cNvSpPr>
          <p:nvPr>
            <p:ph type="title"/>
          </p:nvPr>
        </p:nvSpPr>
        <p:spPr>
          <a:xfrm>
            <a:off x="449468" y="1440000"/>
            <a:ext cx="8128259" cy="492443"/>
          </a:xfrm>
        </p:spPr>
        <p:txBody>
          <a:bodyPr/>
          <a:lstStyle/>
          <a:p>
            <a:r>
              <a:rPr lang="en-US" dirty="0"/>
              <a:t>Testing and Improvements</a:t>
            </a:r>
            <a:endParaRPr lang="vi-VN" dirty="0"/>
          </a:p>
        </p:txBody>
      </p:sp>
      <p:sp>
        <p:nvSpPr>
          <p:cNvPr id="3" name="Text Placeholder 2">
            <a:extLst>
              <a:ext uri="{FF2B5EF4-FFF2-40B4-BE49-F238E27FC236}">
                <a16:creationId xmlns:a16="http://schemas.microsoft.com/office/drawing/2014/main" id="{D92BA51F-FEE4-E9F9-3E5C-A3F81846A603}"/>
              </a:ext>
            </a:extLst>
          </p:cNvPr>
          <p:cNvSpPr>
            <a:spLocks noGrp="1"/>
          </p:cNvSpPr>
          <p:nvPr>
            <p:ph type="body" sz="quarter" idx="10"/>
          </p:nvPr>
        </p:nvSpPr>
        <p:spPr/>
        <p:txBody>
          <a:bodyPr/>
          <a:lstStyle/>
          <a:p>
            <a:r>
              <a:rPr lang="en-US" dirty="0" smtClean="0"/>
              <a:t>3.4</a:t>
            </a:r>
            <a:endParaRPr lang="vi-VN" dirty="0"/>
          </a:p>
        </p:txBody>
      </p:sp>
      <p:sp>
        <p:nvSpPr>
          <p:cNvPr id="4" name="Text Placeholder 3">
            <a:extLst>
              <a:ext uri="{FF2B5EF4-FFF2-40B4-BE49-F238E27FC236}">
                <a16:creationId xmlns:a16="http://schemas.microsoft.com/office/drawing/2014/main" id="{41F7FFC5-8BDE-F623-4F17-983E83A1083B}"/>
              </a:ext>
            </a:extLst>
          </p:cNvPr>
          <p:cNvSpPr>
            <a:spLocks noGrp="1"/>
          </p:cNvSpPr>
          <p:nvPr>
            <p:ph type="body" sz="quarter" idx="11"/>
          </p:nvPr>
        </p:nvSpPr>
        <p:spPr>
          <a:xfrm>
            <a:off x="790000" y="450001"/>
            <a:ext cx="6837808" cy="553741"/>
          </a:xfrm>
        </p:spPr>
        <p:txBody>
          <a:bodyPr/>
          <a:lstStyle/>
          <a:p>
            <a:r>
              <a:rPr lang="vi-VN" dirty="0"/>
              <a:t>Testing and Improvements</a:t>
            </a:r>
          </a:p>
          <a:p>
            <a:endParaRPr lang="vi-VN" dirty="0"/>
          </a:p>
        </p:txBody>
      </p:sp>
      <p:sp>
        <p:nvSpPr>
          <p:cNvPr id="5" name="Text Placeholder 4">
            <a:extLst>
              <a:ext uri="{FF2B5EF4-FFF2-40B4-BE49-F238E27FC236}">
                <a16:creationId xmlns:a16="http://schemas.microsoft.com/office/drawing/2014/main" id="{81E6BEBE-C122-679C-D7C4-6BC51A3BDB86}"/>
              </a:ext>
            </a:extLst>
          </p:cNvPr>
          <p:cNvSpPr>
            <a:spLocks noGrp="1"/>
          </p:cNvSpPr>
          <p:nvPr>
            <p:ph type="body" sz="quarter" idx="12"/>
          </p:nvPr>
        </p:nvSpPr>
        <p:spPr/>
        <p:txBody>
          <a:bodyPr/>
          <a:lstStyle/>
          <a:p>
            <a:r>
              <a:rPr lang="en-US" dirty="0" smtClean="0"/>
              <a:t>03</a:t>
            </a:r>
            <a:endParaRPr lang="vi-VN" dirty="0"/>
          </a:p>
        </p:txBody>
      </p:sp>
      <p:sp>
        <p:nvSpPr>
          <p:cNvPr id="6" name="Text Placeholder 5">
            <a:extLst>
              <a:ext uri="{FF2B5EF4-FFF2-40B4-BE49-F238E27FC236}">
                <a16:creationId xmlns:a16="http://schemas.microsoft.com/office/drawing/2014/main" id="{FD7F3580-A468-1E60-C7E2-4456540F6536}"/>
              </a:ext>
            </a:extLst>
          </p:cNvPr>
          <p:cNvSpPr>
            <a:spLocks noGrp="1"/>
          </p:cNvSpPr>
          <p:nvPr>
            <p:ph type="body" sz="quarter" idx="13"/>
          </p:nvPr>
        </p:nvSpPr>
        <p:spPr>
          <a:xfrm>
            <a:off x="8644975" y="480650"/>
            <a:ext cx="467850" cy="246221"/>
          </a:xfrm>
        </p:spPr>
        <p:txBody>
          <a:bodyPr/>
          <a:lstStyle/>
          <a:p>
            <a:endParaRPr lang="vi-VN" dirty="0"/>
          </a:p>
        </p:txBody>
      </p:sp>
      <p:sp>
        <p:nvSpPr>
          <p:cNvPr id="12" name="Text Placeholder 11">
            <a:extLst>
              <a:ext uri="{FF2B5EF4-FFF2-40B4-BE49-F238E27FC236}">
                <a16:creationId xmlns:a16="http://schemas.microsoft.com/office/drawing/2014/main" id="{89E1D47F-A3E5-AE80-A455-A96213831D34}"/>
              </a:ext>
            </a:extLst>
          </p:cNvPr>
          <p:cNvSpPr>
            <a:spLocks noGrp="1"/>
          </p:cNvSpPr>
          <p:nvPr>
            <p:ph type="body" sz="quarter" idx="15"/>
          </p:nvPr>
        </p:nvSpPr>
        <p:spPr/>
        <p:txBody>
          <a:bodyPr/>
          <a:lstStyle/>
          <a:p>
            <a:r>
              <a:rPr lang="en-US" dirty="0"/>
              <a:t>Resnet152 with 4 linear layer, 256 x 256 image</a:t>
            </a:r>
            <a:endParaRPr lang="vi-VN" dirty="0"/>
          </a:p>
        </p:txBody>
      </p:sp>
      <p:pic>
        <p:nvPicPr>
          <p:cNvPr id="11" name="Picture 10">
            <a:extLst>
              <a:ext uri="{FF2B5EF4-FFF2-40B4-BE49-F238E27FC236}">
                <a16:creationId xmlns:a16="http://schemas.microsoft.com/office/drawing/2014/main" id="{269B999C-143B-06BD-F514-70F7F65307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87279" y="2621060"/>
            <a:ext cx="3924976" cy="3199880"/>
          </a:xfrm>
          <a:prstGeom prst="rect">
            <a:avLst/>
          </a:prstGeom>
        </p:spPr>
      </p:pic>
      <p:pic>
        <p:nvPicPr>
          <p:cNvPr id="13" name="Picture 12">
            <a:extLst>
              <a:ext uri="{FF2B5EF4-FFF2-40B4-BE49-F238E27FC236}">
                <a16:creationId xmlns:a16="http://schemas.microsoft.com/office/drawing/2014/main" id="{0F22A905-1421-AC63-3F5F-F6D00502AE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77245" y="2811723"/>
            <a:ext cx="3000482" cy="2916902"/>
          </a:xfrm>
          <a:prstGeom prst="rect">
            <a:avLst/>
          </a:prstGeom>
        </p:spPr>
      </p:pic>
      <p:sp>
        <p:nvSpPr>
          <p:cNvPr id="10" name="Rectangle 9"/>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42317454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a:xfrm>
            <a:off x="294266" y="1148957"/>
            <a:ext cx="8541187" cy="984885"/>
          </a:xfrm>
        </p:spPr>
        <p:txBody>
          <a:bodyPr/>
          <a:lstStyle/>
          <a:p>
            <a:r>
              <a:rPr lang="en-US" altLang="ko-KR" dirty="0"/>
              <a:t>Age prediction based on facial recognition</a:t>
            </a:r>
            <a:endParaRPr lang="ko-KR" altLang="en-US" dirty="0"/>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dirty="0"/>
              <a:t>1.1</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dirty="0"/>
              <a:t>Background Information</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smtClean="0"/>
              <a:t>01</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294266" y="2219417"/>
            <a:ext cx="9314292" cy="914400"/>
          </a:xfrm>
        </p:spPr>
        <p:txBody>
          <a:bodyPr/>
          <a:lstStyle/>
          <a:p>
            <a:pPr marL="0" indent="0">
              <a:buNone/>
            </a:pPr>
            <a:r>
              <a:rPr lang="en-US" dirty="0"/>
              <a:t>Age prediction using facial recognition allows estimating an individual's age by analyzing facial features from images or videos.</a:t>
            </a:r>
            <a:endParaRPr lang="en-US" altLang="ko-KR" dirty="0"/>
          </a:p>
        </p:txBody>
      </p:sp>
      <p:pic>
        <p:nvPicPr>
          <p:cNvPr id="9" name="Picture 8">
            <a:extLst>
              <a:ext uri="{FF2B5EF4-FFF2-40B4-BE49-F238E27FC236}">
                <a16:creationId xmlns:a16="http://schemas.microsoft.com/office/drawing/2014/main" id="{D6325F18-0691-B08D-919D-938041A212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345" y="2956560"/>
            <a:ext cx="4139276" cy="3173445"/>
          </a:xfrm>
          <a:prstGeom prst="rect">
            <a:avLst/>
          </a:prstGeom>
        </p:spPr>
      </p:pic>
      <p:sp>
        <p:nvSpPr>
          <p:cNvPr id="12" name="Rectangle 11"/>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40804627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a:extLst>
              <a:ext uri="{FF2B5EF4-FFF2-40B4-BE49-F238E27FC236}">
                <a16:creationId xmlns:a16="http://schemas.microsoft.com/office/drawing/2014/main" id="{1E42F3CA-E8F5-41D4-A677-F15543C46B01}"/>
              </a:ext>
            </a:extLst>
          </p:cNvPr>
          <p:cNvGrpSpPr/>
          <p:nvPr/>
        </p:nvGrpSpPr>
        <p:grpSpPr>
          <a:xfrm>
            <a:off x="710836" y="1892040"/>
            <a:ext cx="4379913" cy="924594"/>
            <a:chOff x="4181256" y="3224809"/>
            <a:chExt cx="4379913" cy="924594"/>
          </a:xfrm>
        </p:grpSpPr>
        <p:sp>
          <p:nvSpPr>
            <p:cNvPr id="5" name="직사각형 4">
              <a:extLst>
                <a:ext uri="{FF2B5EF4-FFF2-40B4-BE49-F238E27FC236}">
                  <a16:creationId xmlns:a16="http://schemas.microsoft.com/office/drawing/2014/main" id="{EEA224A4-F527-4CB0-B62E-359CBCD4E781}"/>
                </a:ext>
              </a:extLst>
            </p:cNvPr>
            <p:cNvSpPr/>
            <p:nvPr/>
          </p:nvSpPr>
          <p:spPr>
            <a:xfrm>
              <a:off x="4364136" y="3225982"/>
              <a:ext cx="41970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a:solidFill>
                    <a:schemeClr val="tx1">
                      <a:lumMod val="75000"/>
                      <a:lumOff val="25000"/>
                    </a:schemeClr>
                  </a:solidFill>
                  <a:latin typeface="SamsungOne 700" panose="020B0803030303020204" charset="0"/>
                  <a:ea typeface="SamsungOne 700" panose="020B0803030303020204" charset="0"/>
                </a:rPr>
                <a:t>Unit 4. Projected Impact</a:t>
              </a:r>
              <a:endParaRPr lang="en-US" altLang="ko-KR" dirty="0">
                <a:solidFill>
                  <a:schemeClr val="tx1">
                    <a:lumMod val="75000"/>
                    <a:lumOff val="25000"/>
                  </a:schemeClr>
                </a:solidFill>
                <a:latin typeface="SamsungOne 700" panose="020B0803030303020204" charset="0"/>
                <a:ea typeface="SamsungOne 700" panose="020B0803030303020204" charset="0"/>
              </a:endParaRPr>
            </a:p>
          </p:txBody>
        </p:sp>
        <p:sp>
          <p:nvSpPr>
            <p:cNvPr id="6" name="직사각형 5">
              <a:extLst>
                <a:ext uri="{FF2B5EF4-FFF2-40B4-BE49-F238E27FC236}">
                  <a16:creationId xmlns:a16="http://schemas.microsoft.com/office/drawing/2014/main" id="{F55CBCEC-393B-4E62-A937-E41B3CD7A93E}"/>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sp>
          <p:nvSpPr>
            <p:cNvPr id="7" name="직사각형 6">
              <a:extLst>
                <a:ext uri="{FF2B5EF4-FFF2-40B4-BE49-F238E27FC236}">
                  <a16:creationId xmlns:a16="http://schemas.microsoft.com/office/drawing/2014/main" id="{276F31AB-CE0B-4C60-A822-96C574A8736B}"/>
                </a:ext>
              </a:extLst>
            </p:cNvPr>
            <p:cNvSpPr/>
            <p:nvPr/>
          </p:nvSpPr>
          <p:spPr>
            <a:xfrm>
              <a:off x="5160752" y="3641572"/>
              <a:ext cx="3400417"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4</a:t>
              </a:r>
              <a:r>
                <a:rPr lang="en-US" altLang="ko-KR" sz="1400">
                  <a:solidFill>
                    <a:srgbClr val="193EB0"/>
                  </a:solidFill>
                  <a:latin typeface="SamsungOne 700" panose="020B0803030303020204" pitchFamily="34" charset="0"/>
                  <a:ea typeface="SamsungOne 700" panose="020B0803030303020204" pitchFamily="34" charset="0"/>
                </a:rPr>
                <a:t>.1. Accomplishments and Benefits</a:t>
              </a:r>
              <a:endParaRPr lang="en-US" altLang="ko-KR" sz="1400" dirty="0">
                <a:solidFill>
                  <a:srgbClr val="193EB0"/>
                </a:solidFill>
                <a:latin typeface="SamsungOne 700" panose="020B0803030303020204" pitchFamily="34" charset="0"/>
                <a:ea typeface="SamsungOne 700" panose="020B0803030303020204" pitchFamily="34" charset="0"/>
              </a:endParaRPr>
            </a:p>
            <a:p>
              <a:pPr>
                <a:spcAft>
                  <a:spcPts val="600"/>
                </a:spcAft>
              </a:pPr>
              <a:r>
                <a:rPr lang="en-US" altLang="ko-KR" sz="1400">
                  <a:solidFill>
                    <a:srgbClr val="193EB0"/>
                  </a:solidFill>
                  <a:latin typeface="SamsungOne 700" panose="020B0803030303020204" pitchFamily="34" charset="0"/>
                  <a:ea typeface="SamsungOne 700" panose="020B0803030303020204" pitchFamily="34" charset="0"/>
                </a:rPr>
                <a:t>4.2. Future Improvements</a:t>
              </a:r>
              <a:endParaRPr lang="en-US" altLang="ko-KR" sz="1400" dirty="0">
                <a:solidFill>
                  <a:schemeClr val="bg1">
                    <a:lumMod val="65000"/>
                  </a:schemeClr>
                </a:solidFill>
                <a:latin typeface="SamsungOne 400" panose="020B0503030303020204" pitchFamily="34" charset="0"/>
                <a:ea typeface="SamsungOne 400" panose="020B0503030303020204" pitchFamily="34" charset="0"/>
              </a:endParaRPr>
            </a:p>
          </p:txBody>
        </p:sp>
      </p:grpSp>
      <p:sp>
        <p:nvSpPr>
          <p:cNvPr id="16" name="직사각형 133">
            <a:extLst>
              <a:ext uri="{FF2B5EF4-FFF2-40B4-BE49-F238E27FC236}">
                <a16:creationId xmlns:a16="http://schemas.microsoft.com/office/drawing/2014/main" id="{71B9AA9E-B863-4155-9637-87088D8ED43A}"/>
              </a:ext>
            </a:extLst>
          </p:cNvPr>
          <p:cNvSpPr/>
          <p:nvPr/>
        </p:nvSpPr>
        <p:spPr>
          <a:xfrm>
            <a:off x="710836" y="357668"/>
            <a:ext cx="850832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smtClean="0">
                <a:solidFill>
                  <a:schemeClr val="bg1"/>
                </a:solidFill>
                <a:latin typeface="+mj-lt"/>
                <a:ea typeface="Samsung Sharp Sans" pitchFamily="2" charset="0"/>
                <a:cs typeface="Samsung Sharp Sans" pitchFamily="2" charset="0"/>
              </a:rPr>
              <a:t>Facial Age Estimation</a:t>
            </a:r>
            <a:endParaRPr lang="en-US" altLang="ko-KR" sz="2400" dirty="0">
              <a:solidFill>
                <a:schemeClr val="bg1"/>
              </a:solidFill>
              <a:latin typeface="+mj-lt"/>
              <a:ea typeface="Samsung Sharp Sans" pitchFamily="2" charset="0"/>
              <a:cs typeface="Samsung Sharp Sans" pitchFamily="2" charset="0"/>
            </a:endParaRPr>
          </a:p>
        </p:txBody>
      </p:sp>
    </p:spTree>
    <p:extLst>
      <p:ext uri="{BB962C8B-B14F-4D97-AF65-F5344CB8AC3E}">
        <p14:creationId xmlns:p14="http://schemas.microsoft.com/office/powerpoint/2010/main" val="6938077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p:txBody>
          <a:bodyPr/>
          <a:lstStyle/>
          <a:p>
            <a:r>
              <a:rPr lang="en-US" altLang="ko-KR" dirty="0">
                <a:latin typeface="+mj-lt"/>
              </a:rPr>
              <a:t>Accomplishments</a:t>
            </a:r>
            <a:endParaRPr lang="ko-KR" altLang="en-US" dirty="0">
              <a:latin typeface="+mj-lt"/>
            </a:endParaRPr>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b="1" dirty="0">
                <a:latin typeface="Abadi Extra Light" panose="020B0204020104020204" pitchFamily="34" charset="0"/>
              </a:rPr>
              <a:t>4</a:t>
            </a:r>
            <a:r>
              <a:rPr lang="en-US" altLang="ko-KR" b="1">
                <a:latin typeface="Abadi Extra Light" panose="020B0204020104020204" pitchFamily="34" charset="0"/>
              </a:rPr>
              <a:t>.1</a:t>
            </a:r>
            <a:endParaRPr lang="ko-KR" altLang="en-US" b="1" dirty="0">
              <a:latin typeface="Abadi Extra Light" panose="020B0204020104020204" pitchFamily="34" charset="0"/>
            </a:endParaRPr>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dirty="0">
                <a:latin typeface="+mj-lt"/>
              </a:rPr>
              <a:t>Accomplishments and Benefits</a:t>
            </a:r>
            <a:endParaRPr lang="ko-KR" altLang="en-US" dirty="0">
              <a:latin typeface="+mj-lt"/>
            </a:endParaRPr>
          </a:p>
        </p:txBody>
      </p:sp>
      <p:sp>
        <p:nvSpPr>
          <p:cNvPr id="11" name="텍스트 개체 틀 6">
            <a:extLst>
              <a:ext uri="{FF2B5EF4-FFF2-40B4-BE49-F238E27FC236}">
                <a16:creationId xmlns:a16="http://schemas.microsoft.com/office/drawing/2014/main" id="{6A70F42D-9F46-CD33-A3B3-EE981EC1C3CB}"/>
              </a:ext>
            </a:extLst>
          </p:cNvPr>
          <p:cNvSpPr>
            <a:spLocks noGrp="1"/>
          </p:cNvSpPr>
          <p:nvPr>
            <p:ph type="body" sz="quarter" idx="15"/>
          </p:nvPr>
        </p:nvSpPr>
        <p:spPr>
          <a:xfrm>
            <a:off x="522288" y="2221661"/>
            <a:ext cx="8931162" cy="837226"/>
          </a:xfrm>
        </p:spPr>
        <p:txBody>
          <a:bodyPr/>
          <a:lstStyle/>
          <a:p>
            <a:pPr marL="0" indent="0" algn="l" rtl="0" eaLnBrk="1" latinLnBrk="1" hangingPunct="1">
              <a:lnSpc>
                <a:spcPts val="1800"/>
              </a:lnSpc>
              <a:spcBef>
                <a:spcPts val="1000"/>
              </a:spcBef>
              <a:spcAft>
                <a:spcPts val="0"/>
              </a:spcAft>
              <a:buClrTx/>
              <a:buSzPct val="105000"/>
              <a:buNone/>
            </a:pPr>
            <a:r>
              <a:rPr kumimoji="1" lang="en-US" sz="1800" kern="100">
                <a:solidFill>
                  <a:srgbClr val="262626"/>
                </a:solidFill>
                <a:effectLst/>
                <a:latin typeface="+mn-lt"/>
                <a:ea typeface="Malgun Gothic" panose="020B0503020000020004" pitchFamily="34" charset="-127"/>
                <a:cs typeface="Malgun Gothic" panose="020B0503020000020004" pitchFamily="34" charset="-127"/>
              </a:rPr>
              <a:t>The model performed relatively well in its designed task with decent prediction result compare to its scale.</a:t>
            </a:r>
            <a:r>
              <a:rPr lang="en-US" sz="1800">
                <a:latin typeface="+mn-lt"/>
              </a:rPr>
              <a:t> </a:t>
            </a:r>
            <a:r>
              <a:rPr kumimoji="1" lang="en-US" sz="1800" kern="100">
                <a:solidFill>
                  <a:srgbClr val="262626"/>
                </a:solidFill>
                <a:effectLst/>
                <a:latin typeface="+mn-lt"/>
                <a:ea typeface="Malgun Gothic" panose="020B0503020000020004" pitchFamily="34" charset="-127"/>
                <a:cs typeface="Malgun Gothic" panose="020B0503020000020004" pitchFamily="34" charset="-127"/>
              </a:rPr>
              <a:t>The loss is quite low and the outcome is not significantly different from the reality.</a:t>
            </a:r>
            <a:endParaRPr lang="en-US" sz="2400">
              <a:effectLst/>
              <a:latin typeface="+mn-lt"/>
            </a:endParaRPr>
          </a:p>
        </p:txBody>
      </p:sp>
      <p:sp>
        <p:nvSpPr>
          <p:cNvPr id="7" name="Text Placeholder 6"/>
          <p:cNvSpPr>
            <a:spLocks noGrp="1"/>
          </p:cNvSpPr>
          <p:nvPr>
            <p:ph type="body" sz="quarter" idx="12"/>
          </p:nvPr>
        </p:nvSpPr>
        <p:spPr>
          <a:xfrm>
            <a:off x="9112825" y="488600"/>
            <a:ext cx="340625" cy="246221"/>
          </a:xfrm>
        </p:spPr>
        <p:txBody>
          <a:bodyPr/>
          <a:lstStyle/>
          <a:p>
            <a:r>
              <a:rPr lang="en-US" dirty="0" smtClean="0"/>
              <a:t>04</a:t>
            </a:r>
            <a:endParaRPr lang="en-US" dirty="0"/>
          </a:p>
        </p:txBody>
      </p:sp>
      <p:sp>
        <p:nvSpPr>
          <p:cNvPr id="8" name="Text Placeholder 7"/>
          <p:cNvSpPr>
            <a:spLocks noGrp="1"/>
          </p:cNvSpPr>
          <p:nvPr>
            <p:ph type="body" sz="quarter" idx="13"/>
          </p:nvPr>
        </p:nvSpPr>
        <p:spPr>
          <a:xfrm>
            <a:off x="8756730" y="488600"/>
            <a:ext cx="467850" cy="246221"/>
          </a:xfrm>
        </p:spPr>
        <p:txBody>
          <a:bodyPr/>
          <a:lstStyle/>
          <a:p>
            <a:r>
              <a:rPr lang="en-US" dirty="0" smtClean="0"/>
              <a:t>UNIT</a:t>
            </a:r>
            <a:endParaRPr lang="en-US" dirty="0"/>
          </a:p>
        </p:txBody>
      </p:sp>
      <p:pic>
        <p:nvPicPr>
          <p:cNvPr id="12" name="Picture 11">
            <a:extLst>
              <a:ext uri="{FF2B5EF4-FFF2-40B4-BE49-F238E27FC236}">
                <a16:creationId xmlns:a16="http://schemas.microsoft.com/office/drawing/2014/main" id="{D592FE95-C350-0B7D-0F5E-EAB6AD683F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0000" y="3058887"/>
            <a:ext cx="4151230" cy="3113422"/>
          </a:xfrm>
          <a:prstGeom prst="rect">
            <a:avLst/>
          </a:prstGeom>
        </p:spPr>
      </p:pic>
      <p:pic>
        <p:nvPicPr>
          <p:cNvPr id="13" name="Picture 12">
            <a:extLst>
              <a:ext uri="{FF2B5EF4-FFF2-40B4-BE49-F238E27FC236}">
                <a16:creationId xmlns:a16="http://schemas.microsoft.com/office/drawing/2014/main" id="{A15AFA09-D680-53FC-8E40-5C7B7460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192" y="3139044"/>
            <a:ext cx="3033265" cy="3033265"/>
          </a:xfrm>
          <a:prstGeom prst="rect">
            <a:avLst/>
          </a:prstGeom>
        </p:spPr>
      </p:pic>
      <p:sp>
        <p:nvSpPr>
          <p:cNvPr id="14" name="Rectangle 13"/>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23087345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p:txBody>
          <a:bodyPr/>
          <a:lstStyle/>
          <a:p>
            <a:r>
              <a:rPr lang="en-US" altLang="ko-KR">
                <a:latin typeface="+mj-lt"/>
              </a:rPr>
              <a:t>Benefits</a:t>
            </a:r>
            <a:endParaRPr lang="ko-KR" altLang="en-US" dirty="0">
              <a:latin typeface="+mj-lt"/>
            </a:endParaRPr>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b="1" dirty="0">
                <a:latin typeface="Abadi Extra Light" panose="020B0204020104020204" pitchFamily="34" charset="0"/>
              </a:rPr>
              <a:t>4</a:t>
            </a:r>
            <a:r>
              <a:rPr lang="en-US" altLang="ko-KR" b="1">
                <a:latin typeface="Abadi Extra Light" panose="020B0204020104020204" pitchFamily="34" charset="0"/>
              </a:rPr>
              <a:t>.1</a:t>
            </a:r>
            <a:endParaRPr lang="ko-KR" altLang="en-US" b="1" dirty="0">
              <a:latin typeface="Abadi Extra Light" panose="020B0204020104020204" pitchFamily="34" charset="0"/>
            </a:endParaRPr>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a:latin typeface="+mj-lt"/>
              </a:rPr>
              <a:t>Accomplishments and Benefits</a:t>
            </a:r>
            <a:endParaRPr lang="ko-KR" altLang="en-US" dirty="0">
              <a:latin typeface="+mj-lt"/>
            </a:endParaRPr>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285489" y="3322022"/>
            <a:ext cx="3034654" cy="957456"/>
          </a:xfrm>
        </p:spPr>
        <p:txBody>
          <a:bodyPr/>
          <a:lstStyle/>
          <a:p>
            <a:pPr marL="0" marR="0" lvl="0" indent="0" algn="l" latinLnBrk="1">
              <a:spcBef>
                <a:spcPts val="600"/>
              </a:spcBef>
              <a:spcAft>
                <a:spcPts val="0"/>
              </a:spcAft>
              <a:buNone/>
            </a:pPr>
            <a:r>
              <a:rPr lang="en-US" sz="1800" kern="100">
                <a:effectLst/>
                <a:latin typeface="+mn-lt"/>
                <a:ea typeface="Malgun Gothic" panose="020B0503020000020004" pitchFamily="34" charset="-127"/>
                <a:cs typeface="Malgun Gothic" panose="020B0503020000020004" pitchFamily="34" charset="-127"/>
              </a:rPr>
              <a:t>Protecting children from harmful or inappropriate content ensures their safety and mental well-being online.</a:t>
            </a:r>
            <a:endParaRPr lang="en-US" sz="1800" kern="100">
              <a:latin typeface="+mn-lt"/>
              <a:ea typeface="Malgun Gothic" panose="020B0503020000020004" pitchFamily="34" charset="-127"/>
              <a:cs typeface="Malgun Gothic" panose="020B0503020000020004" pitchFamily="34" charset="-127"/>
            </a:endParaRPr>
          </a:p>
        </p:txBody>
      </p:sp>
      <p:pic>
        <p:nvPicPr>
          <p:cNvPr id="13" name="Picture 12" descr="A cartoon of a person pointing at a phone&#10;&#10;Description automatically generated">
            <a:extLst>
              <a:ext uri="{FF2B5EF4-FFF2-40B4-BE49-F238E27FC236}">
                <a16:creationId xmlns:a16="http://schemas.microsoft.com/office/drawing/2014/main" id="{4E7698F8-4F2A-960D-71DF-78E5E7810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229" y="2183500"/>
            <a:ext cx="5750221" cy="3234500"/>
          </a:xfrm>
          <a:prstGeom prst="rect">
            <a:avLst/>
          </a:prstGeom>
        </p:spPr>
      </p:pic>
      <p:sp>
        <p:nvSpPr>
          <p:cNvPr id="10" name="Text Placeholder 9"/>
          <p:cNvSpPr>
            <a:spLocks noGrp="1"/>
          </p:cNvSpPr>
          <p:nvPr>
            <p:ph type="body" sz="quarter" idx="12"/>
          </p:nvPr>
        </p:nvSpPr>
        <p:spPr/>
        <p:txBody>
          <a:bodyPr/>
          <a:lstStyle/>
          <a:p>
            <a:r>
              <a:rPr lang="en-US" dirty="0" smtClean="0"/>
              <a:t>04</a:t>
            </a:r>
            <a:endParaRPr lang="en-US" dirty="0"/>
          </a:p>
        </p:txBody>
      </p:sp>
      <p:sp>
        <p:nvSpPr>
          <p:cNvPr id="11" name="Text Placeholder 10"/>
          <p:cNvSpPr>
            <a:spLocks noGrp="1"/>
          </p:cNvSpPr>
          <p:nvPr>
            <p:ph type="body" sz="quarter" idx="13"/>
          </p:nvPr>
        </p:nvSpPr>
        <p:spPr/>
        <p:txBody>
          <a:bodyPr/>
          <a:lstStyle/>
          <a:p>
            <a:endParaRPr lang="en-US"/>
          </a:p>
        </p:txBody>
      </p:sp>
      <p:sp>
        <p:nvSpPr>
          <p:cNvPr id="14" name="Rectangle 13"/>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18253496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p:txBody>
          <a:bodyPr/>
          <a:lstStyle/>
          <a:p>
            <a:r>
              <a:rPr lang="en-US" altLang="ko-KR">
                <a:latin typeface="+mj-lt"/>
              </a:rPr>
              <a:t>Benefits</a:t>
            </a:r>
            <a:endParaRPr lang="ko-KR" altLang="en-US" dirty="0">
              <a:latin typeface="+mj-lt"/>
            </a:endParaRPr>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b="1" dirty="0">
                <a:latin typeface="Abadi Extra Light" panose="020B0204020104020204" pitchFamily="34" charset="0"/>
              </a:rPr>
              <a:t>4</a:t>
            </a:r>
            <a:r>
              <a:rPr lang="en-US" altLang="ko-KR" b="1">
                <a:latin typeface="Abadi Extra Light" panose="020B0204020104020204" pitchFamily="34" charset="0"/>
              </a:rPr>
              <a:t>.1</a:t>
            </a:r>
            <a:endParaRPr lang="ko-KR" altLang="en-US" b="1" dirty="0">
              <a:latin typeface="Abadi Extra Light" panose="020B0204020104020204" pitchFamily="34" charset="0"/>
            </a:endParaRPr>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a:latin typeface="+mj-lt"/>
              </a:rPr>
              <a:t>Accomplishments and Benefits</a:t>
            </a:r>
            <a:endParaRPr lang="ko-KR" altLang="en-US" dirty="0">
              <a:latin typeface="+mj-lt"/>
            </a:endParaRPr>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692537" y="5613942"/>
            <a:ext cx="8515980" cy="492443"/>
          </a:xfrm>
        </p:spPr>
        <p:txBody>
          <a:bodyPr/>
          <a:lstStyle/>
          <a:p>
            <a:pPr marL="0" marR="0" lvl="0" indent="0" algn="ctr" latinLnBrk="1">
              <a:spcBef>
                <a:spcPts val="600"/>
              </a:spcBef>
              <a:spcAft>
                <a:spcPts val="0"/>
              </a:spcAft>
              <a:buNone/>
            </a:pPr>
            <a:r>
              <a:rPr lang="en-US" sz="1800" kern="100">
                <a:effectLst/>
                <a:latin typeface="+mn-lt"/>
                <a:ea typeface="Malgun Gothic" panose="020B0503020000020004" pitchFamily="34" charset="-127"/>
                <a:cs typeface="Malgun Gothic" panose="020B0503020000020004" pitchFamily="34" charset="-127"/>
              </a:rPr>
              <a:t>Streaming services like Netflix or Amazon Prime can use age estimation to recommend content suitable for the viewer’s age.</a:t>
            </a:r>
          </a:p>
        </p:txBody>
      </p:sp>
      <p:pic>
        <p:nvPicPr>
          <p:cNvPr id="9" name="Picture 8" descr="A screen shot of a television&#10;&#10;Description automatically generated">
            <a:extLst>
              <a:ext uri="{FF2B5EF4-FFF2-40B4-BE49-F238E27FC236}">
                <a16:creationId xmlns:a16="http://schemas.microsoft.com/office/drawing/2014/main" id="{1CE0AF80-9841-3C8D-E8FC-44FB8B79B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469" y="2154601"/>
            <a:ext cx="3237183" cy="3237183"/>
          </a:xfrm>
          <a:prstGeom prst="rect">
            <a:avLst/>
          </a:prstGeom>
        </p:spPr>
      </p:pic>
      <p:sp>
        <p:nvSpPr>
          <p:cNvPr id="8" name="Text Placeholder 7"/>
          <p:cNvSpPr>
            <a:spLocks noGrp="1"/>
          </p:cNvSpPr>
          <p:nvPr>
            <p:ph type="body" sz="quarter" idx="12"/>
          </p:nvPr>
        </p:nvSpPr>
        <p:spPr/>
        <p:txBody>
          <a:bodyPr/>
          <a:lstStyle/>
          <a:p>
            <a:r>
              <a:rPr lang="en-US" dirty="0" smtClean="0"/>
              <a:t>04</a:t>
            </a:r>
            <a:endParaRPr lang="en-US" dirty="0"/>
          </a:p>
        </p:txBody>
      </p:sp>
      <p:sp>
        <p:nvSpPr>
          <p:cNvPr id="10" name="Text Placeholder 9"/>
          <p:cNvSpPr>
            <a:spLocks noGrp="1"/>
          </p:cNvSpPr>
          <p:nvPr>
            <p:ph type="body" sz="quarter" idx="13"/>
          </p:nvPr>
        </p:nvSpPr>
        <p:spPr/>
        <p:txBody>
          <a:bodyPr/>
          <a:lstStyle/>
          <a:p>
            <a:endParaRPr lang="en-US"/>
          </a:p>
        </p:txBody>
      </p:sp>
      <p:sp>
        <p:nvSpPr>
          <p:cNvPr id="11" name="Rectangle 10"/>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22899983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p:txBody>
          <a:bodyPr/>
          <a:lstStyle/>
          <a:p>
            <a:r>
              <a:rPr lang="en-US" altLang="ko-KR">
                <a:latin typeface="+mj-lt"/>
              </a:rPr>
              <a:t>Benefits</a:t>
            </a:r>
            <a:endParaRPr lang="ko-KR" altLang="en-US" dirty="0">
              <a:latin typeface="+mj-lt"/>
            </a:endParaRPr>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b="1" dirty="0">
                <a:latin typeface="Abadi Extra Light" panose="020B0204020104020204" pitchFamily="34" charset="0"/>
              </a:rPr>
              <a:t>4</a:t>
            </a:r>
            <a:r>
              <a:rPr lang="en-US" altLang="ko-KR" b="1">
                <a:latin typeface="Abadi Extra Light" panose="020B0204020104020204" pitchFamily="34" charset="0"/>
              </a:rPr>
              <a:t>.1</a:t>
            </a:r>
            <a:endParaRPr lang="ko-KR" altLang="en-US" b="1" dirty="0">
              <a:latin typeface="Abadi Extra Light" panose="020B0204020104020204" pitchFamily="34" charset="0"/>
            </a:endParaRPr>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a:latin typeface="+mj-lt"/>
                <a:ea typeface="Samsung Sharp Sans" panose="020B0604020202020204" charset="0"/>
                <a:cs typeface="Samsung Sharp Sans" panose="020B0604020202020204" charset="0"/>
              </a:rPr>
              <a:t>Accomplishments and Benefits</a:t>
            </a:r>
            <a:endParaRPr lang="ko-KR" altLang="en-US" dirty="0">
              <a:latin typeface="+mj-lt"/>
              <a:cs typeface="Samsung Sharp Sans" panose="020B0604020202020204" charset="0"/>
            </a:endParaRPr>
          </a:p>
        </p:txBody>
      </p:sp>
      <p:sp>
        <p:nvSpPr>
          <p:cNvPr id="11" name="텍스트 개체 틀 6">
            <a:extLst>
              <a:ext uri="{FF2B5EF4-FFF2-40B4-BE49-F238E27FC236}">
                <a16:creationId xmlns:a16="http://schemas.microsoft.com/office/drawing/2014/main" id="{6A70F42D-9F46-CD33-A3B3-EE981EC1C3CB}"/>
              </a:ext>
            </a:extLst>
          </p:cNvPr>
          <p:cNvSpPr>
            <a:spLocks noGrp="1"/>
          </p:cNvSpPr>
          <p:nvPr>
            <p:ph type="body" sz="quarter" idx="15"/>
          </p:nvPr>
        </p:nvSpPr>
        <p:spPr>
          <a:xfrm>
            <a:off x="522288" y="2221661"/>
            <a:ext cx="8590537" cy="492443"/>
          </a:xfrm>
        </p:spPr>
        <p:txBody>
          <a:bodyPr/>
          <a:lstStyle/>
          <a:p>
            <a:pPr marL="0" marR="0" lvl="0" indent="0" algn="l" latinLnBrk="1">
              <a:spcBef>
                <a:spcPts val="600"/>
              </a:spcBef>
              <a:spcAft>
                <a:spcPts val="0"/>
              </a:spcAft>
              <a:buNone/>
            </a:pPr>
            <a:r>
              <a:rPr lang="en-US" sz="1800" kern="100">
                <a:effectLst/>
                <a:latin typeface="+mn-lt"/>
                <a:ea typeface="Malgun Gothic" panose="020B0503020000020004" pitchFamily="34" charset="-127"/>
                <a:cs typeface="Malgun Gothic" panose="020B0503020000020004" pitchFamily="34" charset="-127"/>
              </a:rPr>
              <a:t>Websites with adult content can use facial age estimation to verify a user’s age in real-time. If a user appears to be underage, the site can block access to adult content.</a:t>
            </a:r>
          </a:p>
        </p:txBody>
      </p:sp>
      <p:pic>
        <p:nvPicPr>
          <p:cNvPr id="7" name="Picture 6" descr="A screenshot of a mobile device&#10;&#10;Description automatically generated">
            <a:extLst>
              <a:ext uri="{FF2B5EF4-FFF2-40B4-BE49-F238E27FC236}">
                <a16:creationId xmlns:a16="http://schemas.microsoft.com/office/drawing/2014/main" id="{EE84DD78-9BCC-1272-512E-9D029340461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547541" y="3003322"/>
            <a:ext cx="4807741" cy="3201535"/>
          </a:xfrm>
          <a:prstGeom prst="rect">
            <a:avLst/>
          </a:prstGeom>
        </p:spPr>
      </p:pic>
      <p:sp>
        <p:nvSpPr>
          <p:cNvPr id="8" name="Text Placeholder 7"/>
          <p:cNvSpPr>
            <a:spLocks noGrp="1"/>
          </p:cNvSpPr>
          <p:nvPr>
            <p:ph type="body" sz="quarter" idx="12"/>
          </p:nvPr>
        </p:nvSpPr>
        <p:spPr/>
        <p:txBody>
          <a:bodyPr/>
          <a:lstStyle/>
          <a:p>
            <a:r>
              <a:rPr lang="en-US" dirty="0" smtClean="0"/>
              <a:t>04</a:t>
            </a:r>
            <a:endParaRPr lang="en-US" dirty="0"/>
          </a:p>
        </p:txBody>
      </p:sp>
      <p:sp>
        <p:nvSpPr>
          <p:cNvPr id="9" name="Text Placeholder 8"/>
          <p:cNvSpPr>
            <a:spLocks noGrp="1"/>
          </p:cNvSpPr>
          <p:nvPr>
            <p:ph type="body" sz="quarter" idx="13"/>
          </p:nvPr>
        </p:nvSpPr>
        <p:spPr/>
        <p:txBody>
          <a:bodyPr/>
          <a:lstStyle/>
          <a:p>
            <a:endParaRPr lang="en-US"/>
          </a:p>
        </p:txBody>
      </p:sp>
      <p:sp>
        <p:nvSpPr>
          <p:cNvPr id="12" name="Rectangle 11"/>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35610933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p:txBody>
          <a:bodyPr/>
          <a:lstStyle/>
          <a:p>
            <a:r>
              <a:rPr lang="en-US" altLang="ko-KR">
                <a:latin typeface="+mj-lt"/>
                <a:ea typeface="Samsung Sharp Sans" panose="020B0604020202020204" charset="0"/>
                <a:cs typeface="Samsung Sharp Sans" panose="020B0604020202020204" charset="0"/>
              </a:rPr>
              <a:t>Benefits</a:t>
            </a:r>
            <a:endParaRPr lang="ko-KR" altLang="en-US" dirty="0">
              <a:latin typeface="+mj-lt"/>
              <a:cs typeface="Samsung Sharp Sans" panose="020B0604020202020204" charset="0"/>
            </a:endParaRPr>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b="1" dirty="0">
                <a:latin typeface="Abadi Extra Light" panose="020F0502020204030204" pitchFamily="34" charset="0"/>
              </a:rPr>
              <a:t>4</a:t>
            </a:r>
            <a:r>
              <a:rPr lang="en-US" altLang="ko-KR" b="1">
                <a:latin typeface="Abadi Extra Light" panose="020F0502020204030204" pitchFamily="34" charset="0"/>
              </a:rPr>
              <a:t>.1</a:t>
            </a:r>
            <a:endParaRPr lang="ko-KR" altLang="en-US" b="1" dirty="0">
              <a:latin typeface="Abadi Extra Light" panose="020F0502020204030204" pitchFamily="34" charset="0"/>
            </a:endParaRPr>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a:latin typeface="+mj-lt"/>
              </a:rPr>
              <a:t>Accomplishments and Benefits</a:t>
            </a:r>
            <a:endParaRPr lang="ko-KR" altLang="en-US" dirty="0">
              <a:latin typeface="+mj-lt"/>
            </a:endParaRPr>
          </a:p>
        </p:txBody>
      </p:sp>
      <p:sp>
        <p:nvSpPr>
          <p:cNvPr id="11" name="텍스트 개체 틀 6">
            <a:extLst>
              <a:ext uri="{FF2B5EF4-FFF2-40B4-BE49-F238E27FC236}">
                <a16:creationId xmlns:a16="http://schemas.microsoft.com/office/drawing/2014/main" id="{6A70F42D-9F46-CD33-A3B3-EE981EC1C3CB}"/>
              </a:ext>
            </a:extLst>
          </p:cNvPr>
          <p:cNvSpPr>
            <a:spLocks noGrp="1"/>
          </p:cNvSpPr>
          <p:nvPr>
            <p:ph type="body" sz="quarter" idx="15"/>
          </p:nvPr>
        </p:nvSpPr>
        <p:spPr>
          <a:xfrm>
            <a:off x="522288" y="2221661"/>
            <a:ext cx="8931162" cy="492443"/>
          </a:xfrm>
        </p:spPr>
        <p:txBody>
          <a:bodyPr/>
          <a:lstStyle/>
          <a:p>
            <a:pPr marL="0" marR="0" lvl="0" indent="0" algn="l" latinLnBrk="1">
              <a:spcBef>
                <a:spcPts val="600"/>
              </a:spcBef>
              <a:spcAft>
                <a:spcPts val="0"/>
              </a:spcAft>
              <a:buNone/>
            </a:pPr>
            <a:r>
              <a:rPr lang="en-US" sz="1800" kern="100" dirty="0">
                <a:effectLst/>
                <a:latin typeface="+mn-lt"/>
                <a:ea typeface="Malgun Gothic" panose="020B0503020000020004" pitchFamily="34" charset="-127"/>
                <a:cs typeface="Malgun Gothic" panose="020B0503020000020004" pitchFamily="34" charset="-127"/>
              </a:rPr>
              <a:t>Age estimation can be used to restrict in-game purchases or </a:t>
            </a:r>
            <a:r>
              <a:rPr lang="en-US" sz="1800" kern="100" dirty="0" err="1">
                <a:effectLst/>
                <a:latin typeface="+mn-lt"/>
                <a:ea typeface="Malgun Gothic" panose="020B0503020000020004" pitchFamily="34" charset="-127"/>
                <a:cs typeface="Malgun Gothic" panose="020B0503020000020004" pitchFamily="34" charset="-127"/>
              </a:rPr>
              <a:t>microtransactions</a:t>
            </a:r>
            <a:r>
              <a:rPr lang="en-US" sz="1800" kern="100" dirty="0">
                <a:effectLst/>
                <a:latin typeface="+mn-lt"/>
                <a:ea typeface="Malgun Gothic" panose="020B0503020000020004" pitchFamily="34" charset="-127"/>
                <a:cs typeface="Malgun Gothic" panose="020B0503020000020004" pitchFamily="34" charset="-127"/>
              </a:rPr>
              <a:t> that may not be appropriate for children. </a:t>
            </a:r>
          </a:p>
        </p:txBody>
      </p:sp>
      <p:sp>
        <p:nvSpPr>
          <p:cNvPr id="7" name="Text Placeholder 6"/>
          <p:cNvSpPr>
            <a:spLocks noGrp="1"/>
          </p:cNvSpPr>
          <p:nvPr>
            <p:ph type="body" sz="quarter" idx="12"/>
          </p:nvPr>
        </p:nvSpPr>
        <p:spPr/>
        <p:txBody>
          <a:bodyPr/>
          <a:lstStyle/>
          <a:p>
            <a:r>
              <a:rPr lang="en-US" dirty="0" smtClean="0"/>
              <a:t>04</a:t>
            </a:r>
            <a:endParaRPr lang="en-US" dirty="0"/>
          </a:p>
        </p:txBody>
      </p:sp>
      <p:sp>
        <p:nvSpPr>
          <p:cNvPr id="8" name="Text Placeholder 7"/>
          <p:cNvSpPr>
            <a:spLocks noGrp="1"/>
          </p:cNvSpPr>
          <p:nvPr>
            <p:ph type="body" sz="quarter" idx="13"/>
          </p:nvPr>
        </p:nvSpPr>
        <p:spPr/>
        <p:txBody>
          <a:bodyPr/>
          <a:lstStyle/>
          <a:p>
            <a:endParaRPr lang="en-US"/>
          </a:p>
        </p:txBody>
      </p:sp>
      <p:pic>
        <p:nvPicPr>
          <p:cNvPr id="2052" name="Picture 4" descr="Warnify Pro Warnings - Product Warning popups on Add to Cart or Checkout |  Shopify App Store"/>
          <p:cNvPicPr>
            <a:picLocks noChangeAspect="1" noChangeArrowheads="1"/>
          </p:cNvPicPr>
          <p:nvPr/>
        </p:nvPicPr>
        <p:blipFill rotWithShape="1">
          <a:blip r:embed="rId2">
            <a:extLst>
              <a:ext uri="{28A0092B-C50C-407E-A947-70E740481C1C}">
                <a14:useLocalDpi xmlns:a14="http://schemas.microsoft.com/office/drawing/2010/main" val="0"/>
              </a:ext>
            </a:extLst>
          </a:blip>
          <a:srcRect l="62598" t="1439" r="9497" b="868"/>
          <a:stretch/>
        </p:blipFill>
        <p:spPr bwMode="auto">
          <a:xfrm>
            <a:off x="1628394" y="3003322"/>
            <a:ext cx="1611567" cy="31736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4" name="Picture 6" descr="Microtransactions Should Increase Video Game Age Rat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129" y="3427104"/>
            <a:ext cx="4030221" cy="201511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16899401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p:txBody>
          <a:bodyPr/>
          <a:lstStyle/>
          <a:p>
            <a:r>
              <a:rPr lang="en-US" altLang="ko-KR">
                <a:latin typeface="+mj-lt"/>
              </a:rPr>
              <a:t>Future Improvements</a:t>
            </a:r>
            <a:endParaRPr lang="ko-KR" altLang="en-US" dirty="0">
              <a:latin typeface="+mj-lt"/>
            </a:endParaRPr>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b="1">
                <a:latin typeface="Abadi Extra Light" panose="020B0204020104020204" pitchFamily="34" charset="0"/>
              </a:rPr>
              <a:t>4.2</a:t>
            </a:r>
            <a:endParaRPr lang="ko-KR" altLang="en-US" b="1" dirty="0">
              <a:latin typeface="Abadi Extra Light" panose="020B0204020104020204" pitchFamily="34" charset="0"/>
            </a:endParaRPr>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a:latin typeface="+mj-lt"/>
              </a:rPr>
              <a:t>Future Improvements</a:t>
            </a:r>
            <a:endParaRPr lang="ko-KR" altLang="en-US" dirty="0">
              <a:latin typeface="+mj-lt"/>
            </a:endParaRPr>
          </a:p>
        </p:txBody>
      </p:sp>
      <p:sp>
        <p:nvSpPr>
          <p:cNvPr id="11" name="텍스트 개체 틀 6">
            <a:extLst>
              <a:ext uri="{FF2B5EF4-FFF2-40B4-BE49-F238E27FC236}">
                <a16:creationId xmlns:a16="http://schemas.microsoft.com/office/drawing/2014/main" id="{6A70F42D-9F46-CD33-A3B3-EE981EC1C3CB}"/>
              </a:ext>
            </a:extLst>
          </p:cNvPr>
          <p:cNvSpPr>
            <a:spLocks noGrp="1"/>
          </p:cNvSpPr>
          <p:nvPr>
            <p:ph type="body" sz="quarter" idx="15"/>
          </p:nvPr>
        </p:nvSpPr>
        <p:spPr>
          <a:xfrm>
            <a:off x="522288" y="2221661"/>
            <a:ext cx="8931162" cy="2785768"/>
          </a:xfrm>
        </p:spPr>
        <p:txBody>
          <a:bodyPr/>
          <a:lstStyle/>
          <a:p>
            <a:pPr marL="92763" marR="0" indent="0" algn="l" latinLnBrk="1">
              <a:spcBef>
                <a:spcPts val="1200"/>
              </a:spcBef>
              <a:spcAft>
                <a:spcPts val="0"/>
              </a:spcAft>
              <a:buNone/>
            </a:pPr>
            <a:r>
              <a:rPr lang="en-US" sz="1800" kern="100">
                <a:effectLst/>
                <a:latin typeface="+mn-lt"/>
                <a:ea typeface="Malgun Gothic" panose="020B0503020000020004" pitchFamily="34" charset="-127"/>
                <a:cs typeface="Times New Roman" panose="02020603050405020304" pitchFamily="18" charset="0"/>
              </a:rPr>
              <a:t>There are many aspects can be improved. We can add a early stop function to stop the training process if the model’s metric doesn’t improve. </a:t>
            </a:r>
            <a:endParaRPr lang="en-US" sz="1800" kern="100">
              <a:latin typeface="+mn-lt"/>
              <a:ea typeface="Malgun Gothic" panose="020B0503020000020004" pitchFamily="34" charset="-127"/>
              <a:cs typeface="Times New Roman" panose="02020603050405020304" pitchFamily="18" charset="0"/>
            </a:endParaRPr>
          </a:p>
          <a:p>
            <a:pPr marL="92763" marR="0" indent="0" algn="l" latinLnBrk="1">
              <a:spcBef>
                <a:spcPts val="1200"/>
              </a:spcBef>
              <a:spcAft>
                <a:spcPts val="0"/>
              </a:spcAft>
              <a:buNone/>
            </a:pPr>
            <a:r>
              <a:rPr lang="en-US" sz="1800" kern="100">
                <a:effectLst/>
                <a:latin typeface="+mn-lt"/>
                <a:ea typeface="Malgun Gothic" panose="020B0503020000020004" pitchFamily="34" charset="-127"/>
                <a:cs typeface="Times New Roman" panose="02020603050405020304" pitchFamily="18" charset="0"/>
              </a:rPr>
              <a:t>If the hardware problem was solved, we could using entire UTKFace dataset instead of using crop vesion.</a:t>
            </a:r>
            <a:endParaRPr lang="en-US" sz="1800" kern="100">
              <a:latin typeface="+mn-lt"/>
              <a:ea typeface="Malgun Gothic" panose="020B0503020000020004" pitchFamily="34" charset="-127"/>
              <a:cs typeface="Times New Roman" panose="02020603050405020304" pitchFamily="18" charset="0"/>
            </a:endParaRPr>
          </a:p>
          <a:p>
            <a:pPr marL="92763" marR="0" indent="0" algn="l" latinLnBrk="1">
              <a:spcBef>
                <a:spcPts val="1200"/>
              </a:spcBef>
              <a:spcAft>
                <a:spcPts val="0"/>
              </a:spcAft>
              <a:buNone/>
            </a:pPr>
            <a:r>
              <a:rPr lang="en-US" sz="1800" kern="100">
                <a:effectLst/>
                <a:latin typeface="+mn-lt"/>
                <a:ea typeface="Malgun Gothic" panose="020B0503020000020004" pitchFamily="34" charset="-127"/>
                <a:cs typeface="Times New Roman" panose="02020603050405020304" pitchFamily="18" charset="0"/>
              </a:rPr>
              <a:t>Using other morden architecture is a interesting approach. We are thinking about using morden vision transformer (ViT) architecture after this project. Because of that, in our source code, you can find ViT and EfficientNet B0 in model.py.</a:t>
            </a:r>
          </a:p>
          <a:p>
            <a:pPr marL="92763" marR="0" indent="0" algn="l" latinLnBrk="1">
              <a:spcBef>
                <a:spcPts val="1200"/>
              </a:spcBef>
              <a:spcAft>
                <a:spcPts val="0"/>
              </a:spcAft>
              <a:buNone/>
            </a:pPr>
            <a:r>
              <a:rPr lang="en-US" sz="1800" kern="100">
                <a:effectLst/>
                <a:latin typeface="+mn-lt"/>
                <a:ea typeface="Malgun Gothic" panose="020B0503020000020004" pitchFamily="34" charset="-127"/>
                <a:cs typeface="Times New Roman" panose="02020603050405020304" pitchFamily="18" charset="0"/>
              </a:rPr>
              <a:t>Adding another feature is also a viable option. Our model not only estimate the age but also ethic and gender. Later, this model can be used in ecconomy or marketing service to assist companies give the best service and product to appropriate custom.</a:t>
            </a:r>
            <a:endParaRPr lang="en-US" sz="1800" kern="100">
              <a:effectLst/>
              <a:latin typeface="+mn-lt"/>
              <a:ea typeface="Malgun Gothic" panose="020B0503020000020004" pitchFamily="34" charset="-127"/>
              <a:cs typeface="Malgun Gothic" panose="020B0503020000020004" pitchFamily="34" charset="-127"/>
            </a:endParaRPr>
          </a:p>
        </p:txBody>
      </p:sp>
      <p:sp>
        <p:nvSpPr>
          <p:cNvPr id="7" name="Text Placeholder 6"/>
          <p:cNvSpPr>
            <a:spLocks noGrp="1"/>
          </p:cNvSpPr>
          <p:nvPr>
            <p:ph type="body" sz="quarter" idx="12"/>
          </p:nvPr>
        </p:nvSpPr>
        <p:spPr/>
        <p:txBody>
          <a:bodyPr/>
          <a:lstStyle/>
          <a:p>
            <a:r>
              <a:rPr lang="en-US" dirty="0" smtClean="0"/>
              <a:t>04</a:t>
            </a:r>
            <a:endParaRPr lang="en-US" dirty="0"/>
          </a:p>
        </p:txBody>
      </p:sp>
      <p:sp>
        <p:nvSpPr>
          <p:cNvPr id="8" name="Text Placeholder 7"/>
          <p:cNvSpPr>
            <a:spLocks noGrp="1"/>
          </p:cNvSpPr>
          <p:nvPr>
            <p:ph type="body" sz="quarter" idx="13"/>
          </p:nvPr>
        </p:nvSpPr>
        <p:spPr/>
        <p:txBody>
          <a:bodyPr/>
          <a:lstStyle/>
          <a:p>
            <a:endParaRPr lang="en-US"/>
          </a:p>
        </p:txBody>
      </p:sp>
      <p:sp>
        <p:nvSpPr>
          <p:cNvPr id="10" name="Rectangle 9"/>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26950123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2067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dirty="0"/>
              <a:t>1.2</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dirty="0"/>
              <a:t>Motivation and Objective</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smtClean="0"/>
              <a:t>01</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486657" y="5397543"/>
            <a:ext cx="9314292" cy="914400"/>
          </a:xfrm>
        </p:spPr>
        <p:txBody>
          <a:bodyPr/>
          <a:lstStyle/>
          <a:p>
            <a:pPr marL="0" indent="0">
              <a:buNone/>
            </a:pPr>
            <a:r>
              <a:rPr lang="en-US" b="1" dirty="0"/>
              <a:t>Real-world applications of facial recognition, especially in age prediction, and why age prediction is important.</a:t>
            </a:r>
            <a:endParaRPr lang="en-US" altLang="ko-KR" b="1" dirty="0"/>
          </a:p>
        </p:txBody>
      </p:sp>
      <p:pic>
        <p:nvPicPr>
          <p:cNvPr id="20" name="Picture 19">
            <a:extLst>
              <a:ext uri="{FF2B5EF4-FFF2-40B4-BE49-F238E27FC236}">
                <a16:creationId xmlns:a16="http://schemas.microsoft.com/office/drawing/2014/main" id="{50560660-E33E-47F3-3DB1-7DC3E312D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643" y="3401906"/>
            <a:ext cx="1579802" cy="1579802"/>
          </a:xfrm>
          <a:prstGeom prst="rect">
            <a:avLst/>
          </a:prstGeom>
        </p:spPr>
      </p:pic>
      <p:pic>
        <p:nvPicPr>
          <p:cNvPr id="24" name="Picture 23">
            <a:extLst>
              <a:ext uri="{FF2B5EF4-FFF2-40B4-BE49-F238E27FC236}">
                <a16:creationId xmlns:a16="http://schemas.microsoft.com/office/drawing/2014/main" id="{A3A059D5-6AAD-170A-2CB3-F0AA2E1C9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222" y="1451582"/>
            <a:ext cx="3475123" cy="1950324"/>
          </a:xfrm>
          <a:prstGeom prst="rect">
            <a:avLst/>
          </a:prstGeom>
        </p:spPr>
      </p:pic>
      <p:pic>
        <p:nvPicPr>
          <p:cNvPr id="26" name="Picture 25">
            <a:extLst>
              <a:ext uri="{FF2B5EF4-FFF2-40B4-BE49-F238E27FC236}">
                <a16:creationId xmlns:a16="http://schemas.microsoft.com/office/drawing/2014/main" id="{61C84863-8919-2E20-560C-6927847BE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2480" y="1873607"/>
            <a:ext cx="2169612" cy="1217639"/>
          </a:xfrm>
          <a:prstGeom prst="rect">
            <a:avLst/>
          </a:prstGeom>
        </p:spPr>
      </p:pic>
      <p:pic>
        <p:nvPicPr>
          <p:cNvPr id="28" name="Picture 27">
            <a:extLst>
              <a:ext uri="{FF2B5EF4-FFF2-40B4-BE49-F238E27FC236}">
                <a16:creationId xmlns:a16="http://schemas.microsoft.com/office/drawing/2014/main" id="{6F35B957-507D-04F9-739F-0B3F7BA5CB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7385" y="3552806"/>
            <a:ext cx="1579802" cy="1579802"/>
          </a:xfrm>
          <a:prstGeom prst="rect">
            <a:avLst/>
          </a:prstGeom>
        </p:spPr>
      </p:pic>
      <p:sp>
        <p:nvSpPr>
          <p:cNvPr id="13" name="Rectangle 12"/>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10116922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dirty="0"/>
              <a:t>1.3</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dirty="0"/>
              <a:t>Members and Role Assignments</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smtClean="0"/>
              <a:t>01</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p:sp>
        <p:nvSpPr>
          <p:cNvPr id="12" name="TextBox 11">
            <a:extLst>
              <a:ext uri="{FF2B5EF4-FFF2-40B4-BE49-F238E27FC236}">
                <a16:creationId xmlns:a16="http://schemas.microsoft.com/office/drawing/2014/main" id="{CC0ABA1D-7CCC-31DD-82BD-8E35294670DC}"/>
              </a:ext>
            </a:extLst>
          </p:cNvPr>
          <p:cNvSpPr txBox="1"/>
          <p:nvPr/>
        </p:nvSpPr>
        <p:spPr>
          <a:xfrm>
            <a:off x="449468" y="1563555"/>
            <a:ext cx="7931790" cy="3902350"/>
          </a:xfrm>
          <a:prstGeom prst="rect">
            <a:avLst/>
          </a:prstGeom>
          <a:noFill/>
        </p:spPr>
        <p:txBody>
          <a:bodyPr wrap="square">
            <a:spAutoFit/>
          </a:bodyPr>
          <a:lstStyle/>
          <a:p>
            <a:pPr marL="342900" marR="181610" lvl="0" indent="-342900" fontAlgn="base">
              <a:lnSpc>
                <a:spcPct val="150000"/>
              </a:lnSpc>
              <a:spcBef>
                <a:spcPts val="0"/>
              </a:spcBef>
              <a:spcAft>
                <a:spcPts val="0"/>
              </a:spcAft>
              <a:buFont typeface="Courier New" panose="02070309020205020404" pitchFamily="49" charset="0"/>
              <a:buChar char="o"/>
              <a:tabLst>
                <a:tab pos="3028950" algn="l"/>
              </a:tabLst>
            </a:pPr>
            <a:r>
              <a:rPr kumimoji="1" lang="en-US" altLang="ko-KR" sz="2800" b="1" dirty="0" err="1">
                <a:solidFill>
                  <a:prstClr val="black">
                    <a:lumMod val="85000"/>
                    <a:lumOff val="15000"/>
                  </a:prstClr>
                </a:solidFill>
                <a:latin typeface="SamsungOne 400" panose="020B0503030303020204" pitchFamily="34" charset="0"/>
                <a:ea typeface="SamsungOne 400" panose="020B0503030303020204" pitchFamily="34" charset="0"/>
              </a:rPr>
              <a:t>Trịnh</a:t>
            </a:r>
            <a:r>
              <a:rPr kumimoji="1" lang="en-US" altLang="ko-KR" sz="2800" b="1" dirty="0">
                <a:solidFill>
                  <a:prstClr val="black">
                    <a:lumMod val="85000"/>
                    <a:lumOff val="15000"/>
                  </a:prstClr>
                </a:solidFill>
                <a:latin typeface="SamsungOne 400" panose="020B0503030303020204" pitchFamily="34" charset="0"/>
                <a:ea typeface="SamsungOne 400" panose="020B0503030303020204" pitchFamily="34" charset="0"/>
              </a:rPr>
              <a:t> Minh </a:t>
            </a:r>
            <a:r>
              <a:rPr kumimoji="1" lang="en-US" altLang="ko-KR" sz="2800" b="1" dirty="0" err="1">
                <a:solidFill>
                  <a:prstClr val="black">
                    <a:lumMod val="85000"/>
                    <a:lumOff val="15000"/>
                  </a:prstClr>
                </a:solidFill>
                <a:latin typeface="SamsungOne 400" panose="020B0503030303020204" pitchFamily="34" charset="0"/>
                <a:ea typeface="SamsungOne 400" panose="020B0503030303020204" pitchFamily="34" charset="0"/>
              </a:rPr>
              <a:t>Hiếu</a:t>
            </a:r>
            <a:r>
              <a:rPr kumimoji="1" lang="en-US" altLang="ko-KR" sz="2800" b="1" dirty="0">
                <a:solidFill>
                  <a:prstClr val="black">
                    <a:lumMod val="85000"/>
                    <a:lumOff val="15000"/>
                  </a:prstClr>
                </a:solidFill>
                <a:latin typeface="SamsungOne 400" panose="020B0503030303020204" pitchFamily="34" charset="0"/>
                <a:ea typeface="SamsungOne 400" panose="020B0503030303020204" pitchFamily="34" charset="0"/>
              </a:rPr>
              <a:t>: </a:t>
            </a:r>
            <a:r>
              <a:rPr kumimoji="1" lang="en-US" altLang="ko-KR" sz="2800" dirty="0">
                <a:solidFill>
                  <a:prstClr val="black">
                    <a:lumMod val="85000"/>
                    <a:lumOff val="15000"/>
                  </a:prstClr>
                </a:solidFill>
                <a:latin typeface="SamsungOne 400" panose="020B0503030303020204" pitchFamily="34" charset="0"/>
                <a:ea typeface="SamsungOne 400" panose="020B0503030303020204" pitchFamily="34" charset="0"/>
              </a:rPr>
              <a:t>Team Leader </a:t>
            </a:r>
            <a:endParaRPr kumimoji="1" lang="vi-VN" altLang="ko-KR" sz="2800" dirty="0">
              <a:solidFill>
                <a:prstClr val="black">
                  <a:lumMod val="85000"/>
                  <a:lumOff val="15000"/>
                </a:prstClr>
              </a:solidFill>
              <a:latin typeface="SamsungOne 400" panose="020B0503030303020204" pitchFamily="34" charset="0"/>
              <a:ea typeface="SamsungOne 400" panose="020B0503030303020204" pitchFamily="34" charset="0"/>
            </a:endParaRPr>
          </a:p>
          <a:p>
            <a:pPr marL="342900" marR="181610" lvl="0" indent="-342900" fontAlgn="base">
              <a:lnSpc>
                <a:spcPct val="150000"/>
              </a:lnSpc>
              <a:spcBef>
                <a:spcPts val="0"/>
              </a:spcBef>
              <a:spcAft>
                <a:spcPts val="0"/>
              </a:spcAft>
              <a:buFont typeface="Courier New" panose="02070309020205020404" pitchFamily="49" charset="0"/>
              <a:buChar char="o"/>
            </a:pPr>
            <a:r>
              <a:rPr kumimoji="1" lang="en-US" altLang="ko-KR" sz="2800" dirty="0">
                <a:solidFill>
                  <a:prstClr val="black">
                    <a:lumMod val="85000"/>
                    <a:lumOff val="15000"/>
                  </a:prstClr>
                </a:solidFill>
                <a:latin typeface="SamsungOne 400" panose="020B0503030303020204" pitchFamily="34" charset="0"/>
                <a:ea typeface="SamsungOne 400" panose="020B0503030303020204" pitchFamily="34" charset="0"/>
              </a:rPr>
              <a:t>​</a:t>
            </a:r>
            <a:r>
              <a:rPr kumimoji="1" lang="en-US" altLang="ko-KR" sz="2800" b="1" dirty="0" err="1">
                <a:solidFill>
                  <a:prstClr val="black">
                    <a:lumMod val="85000"/>
                    <a:lumOff val="15000"/>
                  </a:prstClr>
                </a:solidFill>
                <a:latin typeface="SamsungOne 400" panose="020B0503030303020204" pitchFamily="34" charset="0"/>
                <a:ea typeface="SamsungOne 400" panose="020B0503030303020204" pitchFamily="34" charset="0"/>
              </a:rPr>
              <a:t>Nguyễn</a:t>
            </a:r>
            <a:r>
              <a:rPr kumimoji="1" lang="en-US" altLang="ko-KR" sz="2800" b="1" dirty="0">
                <a:solidFill>
                  <a:prstClr val="black">
                    <a:lumMod val="85000"/>
                    <a:lumOff val="15000"/>
                  </a:prstClr>
                </a:solidFill>
                <a:latin typeface="SamsungOne 400" panose="020B0503030303020204" pitchFamily="34" charset="0"/>
                <a:ea typeface="SamsungOne 400" panose="020B0503030303020204" pitchFamily="34" charset="0"/>
              </a:rPr>
              <a:t> </a:t>
            </a:r>
            <a:r>
              <a:rPr kumimoji="1" lang="en-US" altLang="ko-KR" sz="2800" b="1" dirty="0" err="1">
                <a:solidFill>
                  <a:prstClr val="black">
                    <a:lumMod val="85000"/>
                    <a:lumOff val="15000"/>
                  </a:prstClr>
                </a:solidFill>
                <a:latin typeface="SamsungOne 400" panose="020B0503030303020204" pitchFamily="34" charset="0"/>
                <a:ea typeface="SamsungOne 400" panose="020B0503030303020204" pitchFamily="34" charset="0"/>
              </a:rPr>
              <a:t>Mạnh</a:t>
            </a:r>
            <a:r>
              <a:rPr kumimoji="1" lang="en-US" altLang="ko-KR" sz="2800" b="1" dirty="0">
                <a:solidFill>
                  <a:prstClr val="black">
                    <a:lumMod val="85000"/>
                    <a:lumOff val="15000"/>
                  </a:prstClr>
                </a:solidFill>
                <a:latin typeface="SamsungOne 400" panose="020B0503030303020204" pitchFamily="34" charset="0"/>
                <a:ea typeface="SamsungOne 400" panose="020B0503030303020204" pitchFamily="34" charset="0"/>
              </a:rPr>
              <a:t> Khang: </a:t>
            </a:r>
            <a:r>
              <a:rPr kumimoji="1" lang="en-US" altLang="ko-KR" sz="2800" dirty="0">
                <a:solidFill>
                  <a:prstClr val="black">
                    <a:lumMod val="85000"/>
                    <a:lumOff val="15000"/>
                  </a:prstClr>
                </a:solidFill>
                <a:latin typeface="SamsungOne 400" panose="020B0503030303020204" pitchFamily="34" charset="0"/>
                <a:ea typeface="SamsungOne 400" panose="020B0503030303020204" pitchFamily="34" charset="0"/>
              </a:rPr>
              <a:t>Team Member </a:t>
            </a:r>
            <a:endParaRPr kumimoji="1" lang="vi-VN" altLang="ko-KR" sz="2800" dirty="0">
              <a:solidFill>
                <a:prstClr val="black">
                  <a:lumMod val="85000"/>
                  <a:lumOff val="15000"/>
                </a:prstClr>
              </a:solidFill>
              <a:latin typeface="SamsungOne 400" panose="020B0503030303020204" pitchFamily="34" charset="0"/>
              <a:ea typeface="SamsungOne 400" panose="020B0503030303020204" pitchFamily="34" charset="0"/>
            </a:endParaRPr>
          </a:p>
          <a:p>
            <a:pPr marL="342900" marR="181610" lvl="0" indent="-342900" fontAlgn="base">
              <a:lnSpc>
                <a:spcPct val="150000"/>
              </a:lnSpc>
              <a:spcBef>
                <a:spcPts val="0"/>
              </a:spcBef>
              <a:spcAft>
                <a:spcPts val="0"/>
              </a:spcAft>
              <a:buFont typeface="Courier New" panose="02070309020205020404" pitchFamily="49" charset="0"/>
              <a:buChar char="o"/>
            </a:pPr>
            <a:r>
              <a:rPr kumimoji="1" lang="en-US" altLang="ko-KR" sz="2800" dirty="0">
                <a:solidFill>
                  <a:prstClr val="black">
                    <a:lumMod val="85000"/>
                    <a:lumOff val="15000"/>
                  </a:prstClr>
                </a:solidFill>
                <a:latin typeface="SamsungOne 400" panose="020B0503030303020204" pitchFamily="34" charset="0"/>
                <a:ea typeface="SamsungOne 400" panose="020B0503030303020204" pitchFamily="34" charset="0"/>
              </a:rPr>
              <a:t>​</a:t>
            </a:r>
            <a:r>
              <a:rPr kumimoji="1" lang="en-US" altLang="ko-KR" sz="2800" b="1" dirty="0" err="1">
                <a:solidFill>
                  <a:prstClr val="black">
                    <a:lumMod val="85000"/>
                    <a:lumOff val="15000"/>
                  </a:prstClr>
                </a:solidFill>
                <a:latin typeface="SamsungOne 400" panose="020B0503030303020204" pitchFamily="34" charset="0"/>
                <a:ea typeface="SamsungOne 400" panose="020B0503030303020204" pitchFamily="34" charset="0"/>
              </a:rPr>
              <a:t>Nguyễn</a:t>
            </a:r>
            <a:r>
              <a:rPr kumimoji="1" lang="en-US" altLang="ko-KR" sz="2800" b="1" dirty="0">
                <a:solidFill>
                  <a:prstClr val="black">
                    <a:lumMod val="85000"/>
                    <a:lumOff val="15000"/>
                  </a:prstClr>
                </a:solidFill>
                <a:latin typeface="SamsungOne 400" panose="020B0503030303020204" pitchFamily="34" charset="0"/>
                <a:ea typeface="SamsungOne 400" panose="020B0503030303020204" pitchFamily="34" charset="0"/>
              </a:rPr>
              <a:t> Kiên An: </a:t>
            </a:r>
            <a:r>
              <a:rPr kumimoji="1" lang="en-US" altLang="ko-KR" sz="2800" dirty="0">
                <a:solidFill>
                  <a:prstClr val="black">
                    <a:lumMod val="85000"/>
                    <a:lumOff val="15000"/>
                  </a:prstClr>
                </a:solidFill>
                <a:latin typeface="SamsungOne 400" panose="020B0503030303020204" pitchFamily="34" charset="0"/>
                <a:ea typeface="SamsungOne 400" panose="020B0503030303020204" pitchFamily="34" charset="0"/>
              </a:rPr>
              <a:t>Team Member </a:t>
            </a:r>
            <a:endParaRPr kumimoji="1" lang="vi-VN" altLang="ko-KR" sz="2800" dirty="0">
              <a:solidFill>
                <a:prstClr val="black">
                  <a:lumMod val="85000"/>
                  <a:lumOff val="15000"/>
                </a:prstClr>
              </a:solidFill>
              <a:latin typeface="SamsungOne 400" panose="020B0503030303020204" pitchFamily="34" charset="0"/>
              <a:ea typeface="SamsungOne 400" panose="020B0503030303020204" pitchFamily="34" charset="0"/>
            </a:endParaRPr>
          </a:p>
          <a:p>
            <a:pPr marL="342900" marR="181610" lvl="0" indent="-342900" fontAlgn="base">
              <a:lnSpc>
                <a:spcPct val="150000"/>
              </a:lnSpc>
              <a:spcBef>
                <a:spcPts val="0"/>
              </a:spcBef>
              <a:spcAft>
                <a:spcPts val="0"/>
              </a:spcAft>
              <a:buFont typeface="Courier New" panose="02070309020205020404" pitchFamily="49" charset="0"/>
              <a:buChar char="o"/>
            </a:pPr>
            <a:r>
              <a:rPr kumimoji="1" lang="en-US" altLang="ko-KR" sz="2800" dirty="0">
                <a:solidFill>
                  <a:prstClr val="black">
                    <a:lumMod val="85000"/>
                    <a:lumOff val="15000"/>
                  </a:prstClr>
                </a:solidFill>
                <a:latin typeface="SamsungOne 400" panose="020B0503030303020204" pitchFamily="34" charset="0"/>
                <a:ea typeface="SamsungOne 400" panose="020B0503030303020204" pitchFamily="34" charset="0"/>
              </a:rPr>
              <a:t>​</a:t>
            </a:r>
            <a:r>
              <a:rPr kumimoji="1" lang="en-US" altLang="ko-KR" sz="2800" b="1" dirty="0" err="1">
                <a:solidFill>
                  <a:prstClr val="black">
                    <a:lumMod val="85000"/>
                    <a:lumOff val="15000"/>
                  </a:prstClr>
                </a:solidFill>
                <a:latin typeface="SamsungOne 400" panose="020B0503030303020204" pitchFamily="34" charset="0"/>
                <a:ea typeface="SamsungOne 400" panose="020B0503030303020204" pitchFamily="34" charset="0"/>
              </a:rPr>
              <a:t>Nguyễn</a:t>
            </a:r>
            <a:r>
              <a:rPr kumimoji="1" lang="en-US" altLang="ko-KR" sz="2800" b="1" dirty="0">
                <a:solidFill>
                  <a:prstClr val="black">
                    <a:lumMod val="85000"/>
                    <a:lumOff val="15000"/>
                  </a:prstClr>
                </a:solidFill>
                <a:latin typeface="SamsungOne 400" panose="020B0503030303020204" pitchFamily="34" charset="0"/>
                <a:ea typeface="SamsungOne 400" panose="020B0503030303020204" pitchFamily="34" charset="0"/>
              </a:rPr>
              <a:t> Thái Bình: </a:t>
            </a:r>
            <a:r>
              <a:rPr kumimoji="1" lang="en-US" altLang="ko-KR" sz="2800" dirty="0">
                <a:solidFill>
                  <a:prstClr val="black">
                    <a:lumMod val="85000"/>
                    <a:lumOff val="15000"/>
                  </a:prstClr>
                </a:solidFill>
                <a:latin typeface="SamsungOne 400" panose="020B0503030303020204" pitchFamily="34" charset="0"/>
                <a:ea typeface="SamsungOne 400" panose="020B0503030303020204" pitchFamily="34" charset="0"/>
              </a:rPr>
              <a:t>Team Member </a:t>
            </a:r>
            <a:endParaRPr kumimoji="1" lang="vi-VN" altLang="ko-KR" sz="2800" dirty="0">
              <a:solidFill>
                <a:prstClr val="black">
                  <a:lumMod val="85000"/>
                  <a:lumOff val="15000"/>
                </a:prstClr>
              </a:solidFill>
              <a:latin typeface="SamsungOne 400" panose="020B0503030303020204" pitchFamily="34" charset="0"/>
              <a:ea typeface="SamsungOne 400" panose="020B0503030303020204" pitchFamily="34" charset="0"/>
            </a:endParaRPr>
          </a:p>
          <a:p>
            <a:pPr marL="342900" marR="181610" lvl="0" indent="-342900" fontAlgn="base">
              <a:lnSpc>
                <a:spcPct val="150000"/>
              </a:lnSpc>
              <a:spcBef>
                <a:spcPts val="0"/>
              </a:spcBef>
              <a:spcAft>
                <a:spcPts val="0"/>
              </a:spcAft>
              <a:buFont typeface="Courier New" panose="02070309020205020404" pitchFamily="49" charset="0"/>
              <a:buChar char="o"/>
            </a:pPr>
            <a:r>
              <a:rPr kumimoji="1" lang="en-US" altLang="ko-KR" sz="2800" dirty="0">
                <a:solidFill>
                  <a:prstClr val="black">
                    <a:lumMod val="85000"/>
                    <a:lumOff val="15000"/>
                  </a:prstClr>
                </a:solidFill>
                <a:latin typeface="SamsungOne 400" panose="020B0503030303020204" pitchFamily="34" charset="0"/>
                <a:ea typeface="SamsungOne 400" panose="020B0503030303020204" pitchFamily="34" charset="0"/>
              </a:rPr>
              <a:t>​</a:t>
            </a:r>
            <a:r>
              <a:rPr kumimoji="1" lang="en-US" altLang="ko-KR" sz="2800" b="1" dirty="0">
                <a:solidFill>
                  <a:prstClr val="black">
                    <a:lumMod val="85000"/>
                    <a:lumOff val="15000"/>
                  </a:prstClr>
                </a:solidFill>
                <a:latin typeface="SamsungOne 400" panose="020B0503030303020204" pitchFamily="34" charset="0"/>
                <a:ea typeface="SamsungOne 400" panose="020B0503030303020204" pitchFamily="34" charset="0"/>
              </a:rPr>
              <a:t>Hà </a:t>
            </a:r>
            <a:r>
              <a:rPr kumimoji="1" lang="en-US" altLang="ko-KR" sz="2800" b="1" dirty="0" err="1">
                <a:solidFill>
                  <a:prstClr val="black">
                    <a:lumMod val="85000"/>
                    <a:lumOff val="15000"/>
                  </a:prstClr>
                </a:solidFill>
                <a:latin typeface="SamsungOne 400" panose="020B0503030303020204" pitchFamily="34" charset="0"/>
                <a:ea typeface="SamsungOne 400" panose="020B0503030303020204" pitchFamily="34" charset="0"/>
              </a:rPr>
              <a:t>Tấn</a:t>
            </a:r>
            <a:r>
              <a:rPr kumimoji="1" lang="en-US" altLang="ko-KR" sz="2800" b="1" dirty="0">
                <a:solidFill>
                  <a:prstClr val="black">
                    <a:lumMod val="85000"/>
                    <a:lumOff val="15000"/>
                  </a:prstClr>
                </a:solidFill>
                <a:latin typeface="SamsungOne 400" panose="020B0503030303020204" pitchFamily="34" charset="0"/>
                <a:ea typeface="SamsungOne 400" panose="020B0503030303020204" pitchFamily="34" charset="0"/>
              </a:rPr>
              <a:t> </a:t>
            </a:r>
            <a:r>
              <a:rPr kumimoji="1" lang="en-US" altLang="ko-KR" sz="2800" b="1" dirty="0" err="1">
                <a:solidFill>
                  <a:prstClr val="black">
                    <a:lumMod val="85000"/>
                    <a:lumOff val="15000"/>
                  </a:prstClr>
                </a:solidFill>
                <a:latin typeface="SamsungOne 400" panose="020B0503030303020204" pitchFamily="34" charset="0"/>
                <a:ea typeface="SamsungOne 400" panose="020B0503030303020204" pitchFamily="34" charset="0"/>
              </a:rPr>
              <a:t>Hiệp</a:t>
            </a:r>
            <a:r>
              <a:rPr kumimoji="1" lang="en-US" altLang="ko-KR" sz="2800" b="1" dirty="0">
                <a:solidFill>
                  <a:prstClr val="black">
                    <a:lumMod val="85000"/>
                    <a:lumOff val="15000"/>
                  </a:prstClr>
                </a:solidFill>
                <a:latin typeface="SamsungOne 400" panose="020B0503030303020204" pitchFamily="34" charset="0"/>
                <a:ea typeface="SamsungOne 400" panose="020B0503030303020204" pitchFamily="34" charset="0"/>
              </a:rPr>
              <a:t>: </a:t>
            </a:r>
            <a:r>
              <a:rPr kumimoji="1" lang="en-US" altLang="ko-KR" sz="2800" dirty="0">
                <a:solidFill>
                  <a:prstClr val="black">
                    <a:lumMod val="85000"/>
                    <a:lumOff val="15000"/>
                  </a:prstClr>
                </a:solidFill>
                <a:latin typeface="SamsungOne 400" panose="020B0503030303020204" pitchFamily="34" charset="0"/>
                <a:ea typeface="SamsungOne 400" panose="020B0503030303020204" pitchFamily="34" charset="0"/>
              </a:rPr>
              <a:t>Team Member </a:t>
            </a:r>
            <a:endParaRPr kumimoji="1" lang="vi-VN" altLang="ko-KR" sz="2800" dirty="0">
              <a:solidFill>
                <a:prstClr val="black">
                  <a:lumMod val="85000"/>
                  <a:lumOff val="15000"/>
                </a:prstClr>
              </a:solidFill>
              <a:latin typeface="SamsungOne 400" panose="020B0503030303020204" pitchFamily="34" charset="0"/>
              <a:ea typeface="SamsungOne 400" panose="020B0503030303020204" pitchFamily="34" charset="0"/>
            </a:endParaRPr>
          </a:p>
          <a:p>
            <a:pPr marL="342900" marR="181610" lvl="0" indent="-342900" fontAlgn="base">
              <a:lnSpc>
                <a:spcPct val="150000"/>
              </a:lnSpc>
              <a:spcBef>
                <a:spcPts val="0"/>
              </a:spcBef>
              <a:spcAft>
                <a:spcPts val="0"/>
              </a:spcAft>
              <a:buFont typeface="Courier New" panose="02070309020205020404" pitchFamily="49" charset="0"/>
              <a:buChar char="o"/>
            </a:pPr>
            <a:r>
              <a:rPr kumimoji="1" lang="en-US" altLang="ko-KR" sz="2800" dirty="0">
                <a:solidFill>
                  <a:prstClr val="black">
                    <a:lumMod val="85000"/>
                    <a:lumOff val="15000"/>
                  </a:prstClr>
                </a:solidFill>
                <a:latin typeface="SamsungOne 400" panose="020B0503030303020204" pitchFamily="34" charset="0"/>
                <a:ea typeface="SamsungOne 400" panose="020B0503030303020204" pitchFamily="34" charset="0"/>
              </a:rPr>
              <a:t>​</a:t>
            </a:r>
            <a:r>
              <a:rPr kumimoji="1" lang="en-US" altLang="ko-KR" sz="2800" b="1" dirty="0" err="1">
                <a:solidFill>
                  <a:prstClr val="black">
                    <a:lumMod val="85000"/>
                    <a:lumOff val="15000"/>
                  </a:prstClr>
                </a:solidFill>
                <a:latin typeface="SamsungOne 400" panose="020B0503030303020204" pitchFamily="34" charset="0"/>
                <a:ea typeface="SamsungOne 400" panose="020B0503030303020204" pitchFamily="34" charset="0"/>
              </a:rPr>
              <a:t>Nguyễn</a:t>
            </a:r>
            <a:r>
              <a:rPr kumimoji="1" lang="en-US" altLang="ko-KR" sz="2800" b="1" dirty="0">
                <a:solidFill>
                  <a:prstClr val="black">
                    <a:lumMod val="85000"/>
                    <a:lumOff val="15000"/>
                  </a:prstClr>
                </a:solidFill>
                <a:latin typeface="SamsungOne 400" panose="020B0503030303020204" pitchFamily="34" charset="0"/>
                <a:ea typeface="SamsungOne 400" panose="020B0503030303020204" pitchFamily="34" charset="0"/>
              </a:rPr>
              <a:t> Vân Anh: </a:t>
            </a:r>
            <a:r>
              <a:rPr kumimoji="1" lang="en-US" altLang="ko-KR" sz="2800" dirty="0">
                <a:solidFill>
                  <a:prstClr val="black">
                    <a:lumMod val="85000"/>
                    <a:lumOff val="15000"/>
                  </a:prstClr>
                </a:solidFill>
                <a:latin typeface="SamsungOne 400" panose="020B0503030303020204" pitchFamily="34" charset="0"/>
                <a:ea typeface="SamsungOne 400" panose="020B0503030303020204" pitchFamily="34" charset="0"/>
              </a:rPr>
              <a:t>Team Member </a:t>
            </a:r>
            <a:endParaRPr kumimoji="1" lang="vi-VN" altLang="ko-KR" sz="28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9" name="Rectangle 8"/>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41517555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dirty="0"/>
              <a:t>1.4</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dirty="0"/>
              <a:t>Schedule and Milestones</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smtClean="0"/>
              <a:t>01</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p:sp>
        <p:nvSpPr>
          <p:cNvPr id="9" name="Rectangle 8"/>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
        <p:nvSpPr>
          <p:cNvPr id="2" name="TextBox 1"/>
          <p:cNvSpPr txBox="1"/>
          <p:nvPr/>
        </p:nvSpPr>
        <p:spPr>
          <a:xfrm>
            <a:off x="449468" y="1400960"/>
            <a:ext cx="9003982" cy="4801314"/>
          </a:xfrm>
          <a:prstGeom prst="rect">
            <a:avLst/>
          </a:prstGeom>
          <a:noFill/>
        </p:spPr>
        <p:txBody>
          <a:bodyPr wrap="square" rtlCol="0">
            <a:spAutoFit/>
          </a:bodyPr>
          <a:lstStyle/>
          <a:p>
            <a:pPr marL="342900" lvl="0" indent="-342900">
              <a:buFont typeface="+mj-lt"/>
              <a:buAutoNum type="arabicPeriod"/>
            </a:pPr>
            <a:r>
              <a:rPr lang="en-US" dirty="0" smtClean="0"/>
              <a:t>Data </a:t>
            </a:r>
            <a:r>
              <a:rPr lang="en-US" dirty="0"/>
              <a:t>Acquisition: Start Date: 7/14/2024 – End Date: 7/23/2024</a:t>
            </a:r>
            <a:endParaRPr lang="en-US" dirty="0"/>
          </a:p>
          <a:p>
            <a:pPr lvl="1"/>
            <a:r>
              <a:rPr lang="en-US" dirty="0" smtClean="0"/>
              <a:t>1.1. Data Selection</a:t>
            </a:r>
          </a:p>
          <a:p>
            <a:pPr lvl="1"/>
            <a:r>
              <a:rPr lang="en-US" dirty="0" smtClean="0"/>
              <a:t>1.2. Data Visualization</a:t>
            </a:r>
          </a:p>
          <a:p>
            <a:pPr lvl="1"/>
            <a:r>
              <a:rPr lang="en-US" dirty="0" smtClean="0"/>
              <a:t>1.3. Data </a:t>
            </a:r>
            <a:r>
              <a:rPr lang="en-US" dirty="0"/>
              <a:t>Preprocessing</a:t>
            </a:r>
            <a:endParaRPr lang="en-US" dirty="0"/>
          </a:p>
          <a:p>
            <a:pPr marL="342900" lvl="0" indent="-342900">
              <a:buFont typeface="+mj-lt"/>
              <a:buAutoNum type="arabicPeriod"/>
            </a:pPr>
            <a:r>
              <a:rPr lang="en-US" dirty="0"/>
              <a:t>Design Model: Start Date: 7/23/2024 – End Date: 7/30/2024</a:t>
            </a:r>
            <a:endParaRPr lang="en-US" dirty="0"/>
          </a:p>
          <a:p>
            <a:pPr lvl="1"/>
            <a:r>
              <a:rPr lang="en-US" dirty="0" smtClean="0"/>
              <a:t>2.1. Choose </a:t>
            </a:r>
            <a:r>
              <a:rPr lang="en-US" dirty="0"/>
              <a:t>and Research the CNN architecture</a:t>
            </a:r>
            <a:endParaRPr lang="en-US" dirty="0"/>
          </a:p>
          <a:p>
            <a:pPr lvl="1"/>
            <a:r>
              <a:rPr lang="en-US" dirty="0" smtClean="0"/>
              <a:t>2.2. Implement </a:t>
            </a:r>
            <a:r>
              <a:rPr lang="en-US" dirty="0"/>
              <a:t>in code</a:t>
            </a:r>
            <a:endParaRPr lang="en-US" dirty="0"/>
          </a:p>
          <a:p>
            <a:pPr marL="342900" lvl="0" indent="-342900">
              <a:buFont typeface="+mj-lt"/>
              <a:buAutoNum type="arabicPeriod"/>
            </a:pPr>
            <a:r>
              <a:rPr lang="en-US" dirty="0"/>
              <a:t>Training Model: Start Date</a:t>
            </a:r>
            <a:r>
              <a:rPr lang="en-US"/>
              <a:t>: </a:t>
            </a:r>
            <a:r>
              <a:rPr lang="en-US" smtClean="0"/>
              <a:t>7/24/2024 </a:t>
            </a:r>
            <a:r>
              <a:rPr lang="en-US" dirty="0"/>
              <a:t>– End </a:t>
            </a:r>
            <a:r>
              <a:rPr lang="en-US"/>
              <a:t>Date</a:t>
            </a:r>
            <a:r>
              <a:rPr lang="en-US" smtClean="0"/>
              <a:t>: 8/14/2024</a:t>
            </a:r>
            <a:endParaRPr lang="en-US" dirty="0"/>
          </a:p>
          <a:p>
            <a:pPr lvl="1"/>
            <a:r>
              <a:rPr lang="en-US" dirty="0" smtClean="0"/>
              <a:t>3.1. Implement </a:t>
            </a:r>
            <a:r>
              <a:rPr lang="en-US" dirty="0"/>
              <a:t>in code</a:t>
            </a:r>
            <a:endParaRPr lang="en-US" dirty="0"/>
          </a:p>
          <a:p>
            <a:pPr lvl="1"/>
            <a:r>
              <a:rPr lang="en-US" dirty="0" smtClean="0"/>
              <a:t>3.2. Tuning </a:t>
            </a:r>
            <a:r>
              <a:rPr lang="en-US" dirty="0" err="1"/>
              <a:t>Hyperparameter</a:t>
            </a:r>
            <a:endParaRPr lang="en-US" dirty="0"/>
          </a:p>
          <a:p>
            <a:pPr lvl="1"/>
            <a:r>
              <a:rPr lang="en-US" dirty="0" smtClean="0"/>
              <a:t>3.3. Training </a:t>
            </a:r>
            <a:r>
              <a:rPr lang="en-US" dirty="0"/>
              <a:t>and Validation</a:t>
            </a:r>
            <a:endParaRPr lang="en-US" dirty="0"/>
          </a:p>
          <a:p>
            <a:pPr marL="342900" lvl="0" indent="-342900">
              <a:buFont typeface="+mj-lt"/>
              <a:buAutoNum type="arabicPeriod"/>
            </a:pPr>
            <a:r>
              <a:rPr lang="en-US" dirty="0"/>
              <a:t>Testing and improvement: Start Date: 8/1/2024 – End Date: 8/14/2024</a:t>
            </a:r>
            <a:endParaRPr lang="en-US" dirty="0"/>
          </a:p>
          <a:p>
            <a:pPr lvl="1"/>
            <a:r>
              <a:rPr lang="en-US" dirty="0" smtClean="0"/>
              <a:t>4.1. Adjusting </a:t>
            </a:r>
            <a:r>
              <a:rPr lang="en-US" dirty="0"/>
              <a:t>the </a:t>
            </a:r>
            <a:r>
              <a:rPr lang="en-US" dirty="0" err="1"/>
              <a:t>Hyperparameter</a:t>
            </a:r>
            <a:endParaRPr lang="en-US" dirty="0"/>
          </a:p>
          <a:p>
            <a:pPr lvl="1"/>
            <a:r>
              <a:rPr lang="en-US" dirty="0" smtClean="0"/>
              <a:t>4.2. Training </a:t>
            </a:r>
            <a:r>
              <a:rPr lang="en-US" dirty="0"/>
              <a:t>again</a:t>
            </a:r>
            <a:endParaRPr lang="en-US" dirty="0"/>
          </a:p>
          <a:p>
            <a:pPr lvl="1"/>
            <a:r>
              <a:rPr lang="en-US" dirty="0" smtClean="0"/>
              <a:t>4.3. Comparing </a:t>
            </a:r>
            <a:r>
              <a:rPr lang="en-US" dirty="0"/>
              <a:t>results</a:t>
            </a:r>
            <a:endParaRPr lang="en-US" dirty="0"/>
          </a:p>
          <a:p>
            <a:pPr marL="342900" lvl="0" indent="-342900">
              <a:buFont typeface="+mj-lt"/>
              <a:buAutoNum type="arabicPeriod"/>
            </a:pPr>
            <a:r>
              <a:rPr lang="en-US" dirty="0"/>
              <a:t>Creating User Interface: Start Date: </a:t>
            </a:r>
            <a:r>
              <a:rPr lang="en-US" dirty="0" smtClean="0"/>
              <a:t>8/2/2024 </a:t>
            </a:r>
            <a:r>
              <a:rPr lang="en-US" dirty="0"/>
              <a:t>– End Date: 8/14/2024</a:t>
            </a:r>
            <a:endParaRPr lang="en-US" dirty="0"/>
          </a:p>
          <a:p>
            <a:pPr marL="342900" lvl="0" indent="-342900" latinLnBrk="1">
              <a:buFont typeface="+mj-lt"/>
              <a:buAutoNum type="arabicPeriod"/>
            </a:pPr>
            <a:r>
              <a:rPr lang="en-US" dirty="0"/>
              <a:t>Writing Report: Start Date: </a:t>
            </a:r>
            <a:r>
              <a:rPr lang="en-US" dirty="0" smtClean="0"/>
              <a:t>7/30/2024 </a:t>
            </a:r>
            <a:r>
              <a:rPr lang="en-US" dirty="0"/>
              <a:t>– End Date: 8/14/2024</a:t>
            </a:r>
          </a:p>
        </p:txBody>
      </p:sp>
    </p:spTree>
    <p:extLst>
      <p:ext uri="{BB962C8B-B14F-4D97-AF65-F5344CB8AC3E}">
        <p14:creationId xmlns:p14="http://schemas.microsoft.com/office/powerpoint/2010/main" val="39595455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a:extLst>
              <a:ext uri="{FF2B5EF4-FFF2-40B4-BE49-F238E27FC236}">
                <a16:creationId xmlns:a16="http://schemas.microsoft.com/office/drawing/2014/main" id="{1E42F3CA-E8F5-41D4-A677-F15543C46B01}"/>
              </a:ext>
            </a:extLst>
          </p:cNvPr>
          <p:cNvGrpSpPr/>
          <p:nvPr/>
        </p:nvGrpSpPr>
        <p:grpSpPr>
          <a:xfrm>
            <a:off x="710836" y="1892040"/>
            <a:ext cx="4379913" cy="1509370"/>
            <a:chOff x="4181256" y="3224809"/>
            <a:chExt cx="4379913" cy="1509370"/>
          </a:xfrm>
        </p:grpSpPr>
        <p:sp>
          <p:nvSpPr>
            <p:cNvPr id="5" name="직사각형 4">
              <a:extLst>
                <a:ext uri="{FF2B5EF4-FFF2-40B4-BE49-F238E27FC236}">
                  <a16:creationId xmlns:a16="http://schemas.microsoft.com/office/drawing/2014/main" id="{EEA224A4-F527-4CB0-B62E-359CBCD4E781}"/>
                </a:ext>
              </a:extLst>
            </p:cNvPr>
            <p:cNvSpPr/>
            <p:nvPr/>
          </p:nvSpPr>
          <p:spPr>
            <a:xfrm>
              <a:off x="4364136" y="3225982"/>
              <a:ext cx="41970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charset="0"/>
                  <a:ea typeface="SamsungOne 700" panose="020B0803030303020204" charset="0"/>
                </a:rPr>
                <a:t>Unit 2</a:t>
              </a:r>
              <a:r>
                <a:rPr lang="en-US" altLang="ko-KR" dirty="0" smtClean="0">
                  <a:solidFill>
                    <a:schemeClr val="tx1">
                      <a:lumMod val="75000"/>
                      <a:lumOff val="25000"/>
                    </a:schemeClr>
                  </a:solidFill>
                  <a:latin typeface="SamsungOne 700" panose="020B0803030303020204" charset="0"/>
                  <a:ea typeface="SamsungOne 700" panose="020B0803030303020204" charset="0"/>
                </a:rPr>
                <a:t>. Project Execution</a:t>
              </a:r>
              <a:endParaRPr lang="en-US" altLang="ko-KR" dirty="0">
                <a:solidFill>
                  <a:schemeClr val="tx1">
                    <a:lumMod val="75000"/>
                    <a:lumOff val="25000"/>
                  </a:schemeClr>
                </a:solidFill>
                <a:latin typeface="SamsungOne 700" panose="020B0803030303020204" charset="0"/>
                <a:ea typeface="SamsungOne 700" panose="020B0803030303020204" charset="0"/>
              </a:endParaRPr>
            </a:p>
          </p:txBody>
        </p:sp>
        <p:sp>
          <p:nvSpPr>
            <p:cNvPr id="6" name="직사각형 5">
              <a:extLst>
                <a:ext uri="{FF2B5EF4-FFF2-40B4-BE49-F238E27FC236}">
                  <a16:creationId xmlns:a16="http://schemas.microsoft.com/office/drawing/2014/main" id="{F55CBCEC-393B-4E62-A937-E41B3CD7A93E}"/>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sp>
          <p:nvSpPr>
            <p:cNvPr id="7" name="직사각형 6">
              <a:extLst>
                <a:ext uri="{FF2B5EF4-FFF2-40B4-BE49-F238E27FC236}">
                  <a16:creationId xmlns:a16="http://schemas.microsoft.com/office/drawing/2014/main" id="{276F31AB-CE0B-4C60-A822-96C574A8736B}"/>
                </a:ext>
              </a:extLst>
            </p:cNvPr>
            <p:cNvSpPr/>
            <p:nvPr/>
          </p:nvSpPr>
          <p:spPr>
            <a:xfrm>
              <a:off x="5160752" y="3641572"/>
              <a:ext cx="3400417" cy="1092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2</a:t>
              </a:r>
              <a:r>
                <a:rPr lang="en-US" altLang="ko-KR" sz="1400" dirty="0" smtClean="0">
                  <a:solidFill>
                    <a:srgbClr val="193EB0"/>
                  </a:solidFill>
                  <a:latin typeface="SamsungOne 700" panose="020B0803030303020204" pitchFamily="34" charset="0"/>
                  <a:ea typeface="SamsungOne 700" panose="020B0803030303020204" pitchFamily="34" charset="0"/>
                </a:rPr>
                <a:t>.1</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smtClean="0">
                  <a:solidFill>
                    <a:srgbClr val="193EB0"/>
                  </a:solidFill>
                  <a:latin typeface="SamsungOne 700" panose="020B0803030303020204" pitchFamily="34" charset="0"/>
                  <a:ea typeface="SamsungOne 700" panose="020B0803030303020204" pitchFamily="34" charset="0"/>
                </a:rPr>
                <a:t>Data Acquisition</a:t>
              </a:r>
              <a:endParaRPr lang="en-US" altLang="ko-KR" sz="1400" dirty="0">
                <a:solidFill>
                  <a:srgbClr val="193EB0"/>
                </a:solidFill>
                <a:latin typeface="SamsungOne 700" panose="020B0803030303020204" pitchFamily="34" charset="0"/>
                <a:ea typeface="SamsungOne 700" panose="020B0803030303020204" pitchFamily="34" charset="0"/>
              </a:endParaRP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2</a:t>
              </a:r>
              <a:r>
                <a:rPr lang="en-US" altLang="ko-KR" sz="1400" dirty="0" smtClean="0">
                  <a:solidFill>
                    <a:srgbClr val="193EB0"/>
                  </a:solidFill>
                  <a:latin typeface="SamsungOne 700" panose="020B0803030303020204" pitchFamily="34" charset="0"/>
                  <a:ea typeface="SamsungOne 700" panose="020B0803030303020204" pitchFamily="34" charset="0"/>
                </a:rPr>
                <a:t>.2</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smtClean="0">
                  <a:solidFill>
                    <a:srgbClr val="193EB0"/>
                  </a:solidFill>
                  <a:latin typeface="SamsungOne 700" panose="020B0803030303020204" pitchFamily="34" charset="0"/>
                  <a:ea typeface="SamsungOne 700" panose="020B0803030303020204" pitchFamily="34" charset="0"/>
                </a:rPr>
                <a:t>Training Methodology</a:t>
              </a: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2</a:t>
              </a:r>
              <a:r>
                <a:rPr lang="en-US" altLang="ko-KR" sz="1400" dirty="0" smtClean="0">
                  <a:solidFill>
                    <a:srgbClr val="193EB0"/>
                  </a:solidFill>
                  <a:latin typeface="SamsungOne 700" panose="020B0803030303020204" pitchFamily="34" charset="0"/>
                  <a:ea typeface="SamsungOne 700" panose="020B0803030303020204" pitchFamily="34" charset="0"/>
                </a:rPr>
                <a:t>.3. Workflow</a:t>
              </a: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2</a:t>
              </a:r>
              <a:r>
                <a:rPr lang="en-US" altLang="ko-KR" sz="1400" dirty="0" smtClean="0">
                  <a:solidFill>
                    <a:srgbClr val="193EB0"/>
                  </a:solidFill>
                  <a:latin typeface="SamsungOne 700" panose="020B0803030303020204" pitchFamily="34" charset="0"/>
                  <a:ea typeface="SamsungOne 700" panose="020B0803030303020204" pitchFamily="34" charset="0"/>
                </a:rPr>
                <a:t>.4. System Diagram</a:t>
              </a:r>
              <a:endParaRPr lang="en-US" altLang="ko-KR" sz="1400" dirty="0">
                <a:solidFill>
                  <a:schemeClr val="bg1">
                    <a:lumMod val="65000"/>
                  </a:schemeClr>
                </a:solidFill>
                <a:latin typeface="SamsungOne 400" panose="020B0503030303020204" pitchFamily="34" charset="0"/>
                <a:ea typeface="SamsungOne 400" panose="020B0503030303020204" pitchFamily="34" charset="0"/>
              </a:endParaRPr>
            </a:p>
          </p:txBody>
        </p:sp>
      </p:grpSp>
      <p:sp>
        <p:nvSpPr>
          <p:cNvPr id="16" name="직사각형 133">
            <a:extLst>
              <a:ext uri="{FF2B5EF4-FFF2-40B4-BE49-F238E27FC236}">
                <a16:creationId xmlns:a16="http://schemas.microsoft.com/office/drawing/2014/main" id="{71B9AA9E-B863-4155-9637-87088D8ED43A}"/>
              </a:ext>
            </a:extLst>
          </p:cNvPr>
          <p:cNvSpPr/>
          <p:nvPr/>
        </p:nvSpPr>
        <p:spPr>
          <a:xfrm>
            <a:off x="710836" y="357668"/>
            <a:ext cx="850832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smtClean="0">
                <a:solidFill>
                  <a:schemeClr val="bg1"/>
                </a:solidFill>
                <a:latin typeface="+mj-lt"/>
                <a:ea typeface="Samsung Sharp Sans" pitchFamily="2" charset="0"/>
                <a:cs typeface="Samsung Sharp Sans" pitchFamily="2" charset="0"/>
              </a:rPr>
              <a:t>Facial Age Estimation</a:t>
            </a:r>
            <a:endParaRPr lang="en-US" altLang="ko-KR" sz="2400" dirty="0">
              <a:solidFill>
                <a:schemeClr val="bg1"/>
              </a:solidFill>
              <a:latin typeface="+mj-lt"/>
              <a:ea typeface="Samsung Sharp Sans" pitchFamily="2" charset="0"/>
              <a:cs typeface="Samsung Sharp Sans" pitchFamily="2" charset="0"/>
            </a:endParaRPr>
          </a:p>
        </p:txBody>
      </p:sp>
    </p:spTree>
    <p:extLst>
      <p:ext uri="{BB962C8B-B14F-4D97-AF65-F5344CB8AC3E}">
        <p14:creationId xmlns:p14="http://schemas.microsoft.com/office/powerpoint/2010/main" val="18257263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p:txBody>
          <a:bodyPr/>
          <a:lstStyle/>
          <a:p>
            <a:r>
              <a:rPr lang="en-US" altLang="ko-KR" dirty="0"/>
              <a:t>Morph</a:t>
            </a:r>
            <a:endParaRPr lang="ko-KR" altLang="en-US" dirty="0"/>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dirty="0"/>
              <a:t>2.1</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dirty="0"/>
              <a:t>Data Execution</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a:t>02</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449468" y="2188043"/>
            <a:ext cx="8055439" cy="914400"/>
          </a:xfrm>
        </p:spPr>
        <p:txBody>
          <a:bodyPr/>
          <a:lstStyle/>
          <a:p>
            <a:pPr marL="0" indent="0">
              <a:buNone/>
            </a:pPr>
            <a:r>
              <a:rPr lang="en-US" sz="1800" kern="100" dirty="0">
                <a:effectLst/>
                <a:latin typeface="SamsungOne 400" panose="020B0503030303020204" charset="0"/>
                <a:ea typeface="Malgun Gothic" panose="020B0503020000020004" pitchFamily="34" charset="-127"/>
                <a:cs typeface="Malgun Gothic" panose="020B0503020000020004" pitchFamily="34" charset="-127"/>
              </a:rPr>
              <a:t>MORPH is a facial age estimation dataset, which contains 55,134 facial images of 13,617 subjects ranging from 16 to 77 years old</a:t>
            </a:r>
            <a:endParaRPr lang="en-US" altLang="ko-KR" dirty="0"/>
          </a:p>
        </p:txBody>
      </p:sp>
      <p:pic>
        <p:nvPicPr>
          <p:cNvPr id="14" name="Picture 13" descr="A group of men's faces&#10;&#10;Description automatically generated">
            <a:extLst>
              <a:ext uri="{FF2B5EF4-FFF2-40B4-BE49-F238E27FC236}">
                <a16:creationId xmlns:a16="http://schemas.microsoft.com/office/drawing/2014/main" id="{75ECF4A4-6CBF-39BC-0A29-95380EF7B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4803" y="2982246"/>
            <a:ext cx="4667250" cy="2162175"/>
          </a:xfrm>
          <a:prstGeom prst="rect">
            <a:avLst/>
          </a:prstGeom>
        </p:spPr>
      </p:pic>
      <p:sp>
        <p:nvSpPr>
          <p:cNvPr id="11" name="Rectangle 10"/>
          <p:cNvSpPr/>
          <p:nvPr/>
        </p:nvSpPr>
        <p:spPr>
          <a:xfrm>
            <a:off x="8324850" y="6477000"/>
            <a:ext cx="88366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553897" y="6428601"/>
            <a:ext cx="1654620" cy="276999"/>
          </a:xfrm>
          <a:prstGeom prst="rect">
            <a:avLst/>
          </a:prstGeom>
          <a:noFill/>
        </p:spPr>
        <p:txBody>
          <a:bodyPr wrap="none" rtlCol="0">
            <a:spAutoFit/>
          </a:bodyPr>
          <a:lstStyle/>
          <a:p>
            <a:r>
              <a:rPr lang="en-US" altLang="ko-KR" sz="1200" dirty="0">
                <a:solidFill>
                  <a:schemeClr val="bg1">
                    <a:lumMod val="50000"/>
                  </a:schemeClr>
                </a:solidFill>
                <a:ea typeface="Samsung Sharp Sans" pitchFamily="2" charset="0"/>
                <a:cs typeface="Samsung Sharp Sans" pitchFamily="2" charset="0"/>
              </a:rPr>
              <a:t>Facial Age Estimation</a:t>
            </a:r>
          </a:p>
        </p:txBody>
      </p:sp>
    </p:spTree>
    <p:extLst>
      <p:ext uri="{BB962C8B-B14F-4D97-AF65-F5344CB8AC3E}">
        <p14:creationId xmlns:p14="http://schemas.microsoft.com/office/powerpoint/2010/main" val="37448273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amsung">
      <a:majorFont>
        <a:latin typeface="Samsung Sharp Sans"/>
        <a:ea typeface="SamsungOneKorean 700"/>
        <a:cs typeface=""/>
      </a:majorFont>
      <a:minorFont>
        <a:latin typeface="SamsungOne 400"/>
        <a:ea typeface="SamsungOneKorean 400"/>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5816</TotalTime>
  <Words>2698</Words>
  <Application>Microsoft Office PowerPoint</Application>
  <PresentationFormat>Custom</PresentationFormat>
  <Paragraphs>391</Paragraphs>
  <Slides>47</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47</vt:i4>
      </vt:variant>
    </vt:vector>
  </HeadingPairs>
  <TitlesOfParts>
    <vt:vector size="66" baseType="lpstr">
      <vt:lpstr>Samsung Sharp Sans Bold</vt:lpstr>
      <vt:lpstr>SamsungOne 400</vt:lpstr>
      <vt:lpstr>SamsungOneKorean 400</vt:lpstr>
      <vt:lpstr>SamsungOne-400</vt:lpstr>
      <vt:lpstr>Malgun Gothic</vt:lpstr>
      <vt:lpstr>Monaco</vt:lpstr>
      <vt:lpstr>Samsung Sharp Sans Medium</vt:lpstr>
      <vt:lpstr>Courier New</vt:lpstr>
      <vt:lpstr>Abadi Extra Light</vt:lpstr>
      <vt:lpstr>SamsungOne 700</vt:lpstr>
      <vt:lpstr>Arial Unicode MS</vt:lpstr>
      <vt:lpstr>SamsungOne 400C</vt:lpstr>
      <vt:lpstr>Times New Roman</vt:lpstr>
      <vt:lpstr>Malgun Gothic</vt:lpstr>
      <vt:lpstr>Calibri</vt:lpstr>
      <vt:lpstr>Cambria Math</vt:lpstr>
      <vt:lpstr>Samsung Sharp Sans</vt:lpstr>
      <vt:lpstr>Arial</vt:lpstr>
      <vt:lpstr>Office Theme</vt:lpstr>
      <vt:lpstr>Facial Age Estimation</vt:lpstr>
      <vt:lpstr>PowerPoint Presentation</vt:lpstr>
      <vt:lpstr>PowerPoint Presentation</vt:lpstr>
      <vt:lpstr>Age prediction based on facial recognition</vt:lpstr>
      <vt:lpstr>PowerPoint Presentation</vt:lpstr>
      <vt:lpstr>PowerPoint Presentation</vt:lpstr>
      <vt:lpstr>PowerPoint Presentation</vt:lpstr>
      <vt:lpstr>PowerPoint Presentation</vt:lpstr>
      <vt:lpstr>Morph</vt:lpstr>
      <vt:lpstr>Adience</vt:lpstr>
      <vt:lpstr>CACD</vt:lpstr>
      <vt:lpstr>FG-Net</vt:lpstr>
      <vt:lpstr>UTKFace</vt:lpstr>
      <vt:lpstr>ResNet-50</vt:lpstr>
      <vt:lpstr>ResNet-50</vt:lpstr>
      <vt:lpstr>ResNet-50</vt:lpstr>
      <vt:lpstr>Workflow</vt:lpstr>
      <vt:lpstr>Data preparation</vt:lpstr>
      <vt:lpstr>Data preparation</vt:lpstr>
      <vt:lpstr>Model selection</vt:lpstr>
      <vt:lpstr>Hyperparameter Tunning</vt:lpstr>
      <vt:lpstr>Hyperparameter Tunning</vt:lpstr>
      <vt:lpstr>Testing</vt:lpstr>
      <vt:lpstr>PowerPoint Presentation</vt:lpstr>
      <vt:lpstr>Format</vt:lpstr>
      <vt:lpstr>PowerPoint Presentation</vt:lpstr>
      <vt:lpstr>Histogram for Age</vt:lpstr>
      <vt:lpstr>Cross-tabulation of gender and ethnicity</vt:lpstr>
      <vt:lpstr>CNN model</vt:lpstr>
      <vt:lpstr>CNN model</vt:lpstr>
      <vt:lpstr>Resnet </vt:lpstr>
      <vt:lpstr>Resnet </vt:lpstr>
      <vt:lpstr>TUNNING</vt:lpstr>
      <vt:lpstr>Train and Evaluation Loop </vt:lpstr>
      <vt:lpstr>Plotting Learning Curves with Matplotlib and TensorBoard</vt:lpstr>
      <vt:lpstr>Testing and Improvements</vt:lpstr>
      <vt:lpstr>Testing and Improvements</vt:lpstr>
      <vt:lpstr>Testing and Improvements</vt:lpstr>
      <vt:lpstr>Testing and Improvements</vt:lpstr>
      <vt:lpstr>PowerPoint Presentation</vt:lpstr>
      <vt:lpstr>Accomplishments</vt:lpstr>
      <vt:lpstr>Benefits</vt:lpstr>
      <vt:lpstr>Benefits</vt:lpstr>
      <vt:lpstr>Benefits</vt:lpstr>
      <vt:lpstr>Benefits</vt:lpstr>
      <vt:lpstr>Future Improvements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in Python</dc:title>
  <dc:creator>Soon Yong Chang</dc:creator>
  <cp:lastModifiedBy>Admin</cp:lastModifiedBy>
  <cp:revision>2105</cp:revision>
  <dcterms:created xsi:type="dcterms:W3CDTF">2019-07-06T14:12:49Z</dcterms:created>
  <dcterms:modified xsi:type="dcterms:W3CDTF">2024-08-14T08:46:58Z</dcterms:modified>
</cp:coreProperties>
</file>